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2" r:id="rId7"/>
  </p:sldMasterIdLst>
  <p:sldIdLst>
    <p:sldId id="259" r:id="rId8"/>
    <p:sldId id="275" r:id="rId9"/>
    <p:sldId id="276" r:id="rId10"/>
    <p:sldId id="277" r:id="rId11"/>
    <p:sldId id="279" r:id="rId12"/>
    <p:sldId id="280" r:id="rId13"/>
    <p:sldId id="278" r:id="rId14"/>
    <p:sldId id="262" r:id="rId15"/>
    <p:sldId id="260" r:id="rId16"/>
    <p:sldId id="266" r:id="rId17"/>
    <p:sldId id="265" r:id="rId18"/>
    <p:sldId id="267" r:id="rId19"/>
    <p:sldId id="281" r:id="rId20"/>
    <p:sldId id="268" r:id="rId21"/>
    <p:sldId id="274" r:id="rId22"/>
    <p:sldId id="282" r:id="rId23"/>
    <p:sldId id="283" r:id="rId24"/>
    <p:sldId id="269" r:id="rId25"/>
    <p:sldId id="270" r:id="rId26"/>
    <p:sldId id="27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FDCEF-4DE0-42E5-52F0-191ECE11B668}" v="693" dt="2023-05-22T16:42:16.813"/>
    <p1510:client id="{A86E981F-E235-4504-0438-E5C122EBC50F}" v="188" dt="2023-05-22T11:54:16.328"/>
    <p1510:client id="{CE604060-D3F9-2DFB-0025-9DE8B73179DD}" v="6" dt="2023-05-22T11:26:4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a Scott" userId="S::phillipa.scott@centralbedfordshire.gov.uk::2cff38e8-2950-4134-be66-afe18ecf45bf" providerId="AD" clId="Web-{CE604060-D3F9-2DFB-0025-9DE8B73179DD}"/>
    <pc:docChg chg="modSld">
      <pc:chgData name="Phillipa Scott" userId="S::phillipa.scott@centralbedfordshire.gov.uk::2cff38e8-2950-4134-be66-afe18ecf45bf" providerId="AD" clId="Web-{CE604060-D3F9-2DFB-0025-9DE8B73179DD}" dt="2023-05-22T11:26:45.828" v="3" actId="1076"/>
      <pc:docMkLst>
        <pc:docMk/>
      </pc:docMkLst>
      <pc:sldChg chg="modSp">
        <pc:chgData name="Phillipa Scott" userId="S::phillipa.scott@centralbedfordshire.gov.uk::2cff38e8-2950-4134-be66-afe18ecf45bf" providerId="AD" clId="Web-{CE604060-D3F9-2DFB-0025-9DE8B73179DD}" dt="2023-05-22T11:26:45.828" v="3" actId="1076"/>
        <pc:sldMkLst>
          <pc:docMk/>
          <pc:sldMk cId="3942876734" sldId="259"/>
        </pc:sldMkLst>
        <pc:spChg chg="mod">
          <ac:chgData name="Phillipa Scott" userId="S::phillipa.scott@centralbedfordshire.gov.uk::2cff38e8-2950-4134-be66-afe18ecf45bf" providerId="AD" clId="Web-{CE604060-D3F9-2DFB-0025-9DE8B73179DD}" dt="2023-05-22T11:26:45.828" v="3" actId="1076"/>
          <ac:spMkLst>
            <pc:docMk/>
            <pc:sldMk cId="3942876734" sldId="259"/>
            <ac:spMk id="5" creationId="{00000000-0000-0000-0000-000000000000}"/>
          </ac:spMkLst>
        </pc:spChg>
      </pc:sldChg>
    </pc:docChg>
  </pc:docChgLst>
  <pc:docChgLst>
    <pc:chgData name="Phillipa Scott" userId="S::phillipa.scott@centralbedfordshire.gov.uk::2cff38e8-2950-4134-be66-afe18ecf45bf" providerId="AD" clId="Web-{A86E981F-E235-4504-0438-E5C122EBC50F}"/>
    <pc:docChg chg="addSld delSld modSld">
      <pc:chgData name="Phillipa Scott" userId="S::phillipa.scott@centralbedfordshire.gov.uk::2cff38e8-2950-4134-be66-afe18ecf45bf" providerId="AD" clId="Web-{A86E981F-E235-4504-0438-E5C122EBC50F}" dt="2023-05-22T11:54:16.328" v="124"/>
      <pc:docMkLst>
        <pc:docMk/>
      </pc:docMkLst>
      <pc:sldChg chg="addSp delSp modSp">
        <pc:chgData name="Phillipa Scott" userId="S::phillipa.scott@centralbedfordshire.gov.uk::2cff38e8-2950-4134-be66-afe18ecf45bf" providerId="AD" clId="Web-{A86E981F-E235-4504-0438-E5C122EBC50F}" dt="2023-05-22T11:39:36.539" v="21" actId="1076"/>
        <pc:sldMkLst>
          <pc:docMk/>
          <pc:sldMk cId="2640925695" sldId="275"/>
        </pc:sldMkLst>
        <pc:spChg chg="add del mod">
          <ac:chgData name="Phillipa Scott" userId="S::phillipa.scott@centralbedfordshire.gov.uk::2cff38e8-2950-4134-be66-afe18ecf45bf" providerId="AD" clId="Web-{A86E981F-E235-4504-0438-E5C122EBC50F}" dt="2023-05-22T11:35:26.002" v="1"/>
          <ac:spMkLst>
            <pc:docMk/>
            <pc:sldMk cId="2640925695" sldId="275"/>
            <ac:spMk id="6" creationId="{F4EA2B20-6579-E34A-2677-115A0A55F56D}"/>
          </ac:spMkLst>
        </pc:spChg>
        <pc:spChg chg="mod">
          <ac:chgData name="Phillipa Scott" userId="S::phillipa.scott@centralbedfordshire.gov.uk::2cff38e8-2950-4134-be66-afe18ecf45bf" providerId="AD" clId="Web-{A86E981F-E235-4504-0438-E5C122EBC50F}" dt="2023-05-22T11:39:36.539" v="21" actId="1076"/>
          <ac:spMkLst>
            <pc:docMk/>
            <pc:sldMk cId="2640925695" sldId="275"/>
            <ac:spMk id="8" creationId="{D7BF755B-5DD7-0C45-811D-AF3EF035AF94}"/>
          </ac:spMkLst>
        </pc:spChg>
        <pc:graphicFrameChg chg="del">
          <ac:chgData name="Phillipa Scott" userId="S::phillipa.scott@centralbedfordshire.gov.uk::2cff38e8-2950-4134-be66-afe18ecf45bf" providerId="AD" clId="Web-{A86E981F-E235-4504-0438-E5C122EBC50F}" dt="2023-05-22T11:35:07.892" v="0"/>
          <ac:graphicFrameMkLst>
            <pc:docMk/>
            <pc:sldMk cId="2640925695" sldId="275"/>
            <ac:graphicFrameMk id="5" creationId="{C47D1983-7819-4BD0-B1B9-3D75348ABA2A}"/>
          </ac:graphicFrameMkLst>
        </pc:graphicFrameChg>
        <pc:picChg chg="add mod ord">
          <ac:chgData name="Phillipa Scott" userId="S::phillipa.scott@centralbedfordshire.gov.uk::2cff38e8-2950-4134-be66-afe18ecf45bf" providerId="AD" clId="Web-{A86E981F-E235-4504-0438-E5C122EBC50F}" dt="2023-05-22T11:37:42.318" v="18" actId="1076"/>
          <ac:picMkLst>
            <pc:docMk/>
            <pc:sldMk cId="2640925695" sldId="275"/>
            <ac:picMk id="7" creationId="{2D34E23F-7ECC-1005-87D5-61041786BBBB}"/>
          </ac:picMkLst>
        </pc:picChg>
      </pc:sldChg>
      <pc:sldChg chg="addSp delSp modSp mod modClrScheme chgLayout">
        <pc:chgData name="Phillipa Scott" userId="S::phillipa.scott@centralbedfordshire.gov.uk::2cff38e8-2950-4134-be66-afe18ecf45bf" providerId="AD" clId="Web-{A86E981F-E235-4504-0438-E5C122EBC50F}" dt="2023-05-22T11:44:38.516" v="53" actId="14100"/>
        <pc:sldMkLst>
          <pc:docMk/>
          <pc:sldMk cId="2344259522" sldId="276"/>
        </pc:sldMkLst>
        <pc:spChg chg="mod ord">
          <ac:chgData name="Phillipa Scott" userId="S::phillipa.scott@centralbedfordshire.gov.uk::2cff38e8-2950-4134-be66-afe18ecf45bf" providerId="AD" clId="Web-{A86E981F-E235-4504-0438-E5C122EBC50F}" dt="2023-05-22T11:44:38.516" v="53" actId="14100"/>
          <ac:spMkLst>
            <pc:docMk/>
            <pc:sldMk cId="2344259522" sldId="276"/>
            <ac:spMk id="2" creationId="{F5A8A6A7-791F-BA42-856A-040FF5DFCB24}"/>
          </ac:spMkLst>
        </pc:spChg>
        <pc:spChg chg="add del mod">
          <ac:chgData name="Phillipa Scott" userId="S::phillipa.scott@centralbedfordshire.gov.uk::2cff38e8-2950-4134-be66-afe18ecf45bf" providerId="AD" clId="Web-{A86E981F-E235-4504-0438-E5C122EBC50F}" dt="2023-05-22T11:37:41.130" v="17"/>
          <ac:spMkLst>
            <pc:docMk/>
            <pc:sldMk cId="2344259522" sldId="276"/>
            <ac:spMk id="6" creationId="{6EAA0913-7D2D-3609-1E74-D0A2DD6EFF3F}"/>
          </ac:spMkLst>
        </pc:spChg>
        <pc:spChg chg="mod">
          <ac:chgData name="Phillipa Scott" userId="S::phillipa.scott@centralbedfordshire.gov.uk::2cff38e8-2950-4134-be66-afe18ecf45bf" providerId="AD" clId="Web-{A86E981F-E235-4504-0438-E5C122EBC50F}" dt="2023-05-22T11:41:52.184" v="37" actId="14100"/>
          <ac:spMkLst>
            <pc:docMk/>
            <pc:sldMk cId="2344259522" sldId="276"/>
            <ac:spMk id="7" creationId="{41094BD7-A9ED-A34E-BED6-F09BDC61020F}"/>
          </ac:spMkLst>
        </pc:spChg>
        <pc:spChg chg="add del mod">
          <ac:chgData name="Phillipa Scott" userId="S::phillipa.scott@centralbedfordshire.gov.uk::2cff38e8-2950-4134-be66-afe18ecf45bf" providerId="AD" clId="Web-{A86E981F-E235-4504-0438-E5C122EBC50F}" dt="2023-05-22T11:39:35.383" v="20"/>
          <ac:spMkLst>
            <pc:docMk/>
            <pc:sldMk cId="2344259522" sldId="276"/>
            <ac:spMk id="9" creationId="{036848B8-2A4F-A3B1-B995-AC7CE3EC057A}"/>
          </ac:spMkLst>
        </pc:spChg>
        <pc:spChg chg="add del mod">
          <ac:chgData name="Phillipa Scott" userId="S::phillipa.scott@centralbedfordshire.gov.uk::2cff38e8-2950-4134-be66-afe18ecf45bf" providerId="AD" clId="Web-{A86E981F-E235-4504-0438-E5C122EBC50F}" dt="2023-05-22T11:40:17.353" v="24"/>
          <ac:spMkLst>
            <pc:docMk/>
            <pc:sldMk cId="2344259522" sldId="276"/>
            <ac:spMk id="12" creationId="{A4C02D40-45FD-E5A0-9E75-B555D057EDEE}"/>
          </ac:spMkLst>
        </pc:spChg>
        <pc:spChg chg="add del mod">
          <ac:chgData name="Phillipa Scott" userId="S::phillipa.scott@centralbedfordshire.gov.uk::2cff38e8-2950-4134-be66-afe18ecf45bf" providerId="AD" clId="Web-{A86E981F-E235-4504-0438-E5C122EBC50F}" dt="2023-05-22T11:40:31.822" v="27"/>
          <ac:spMkLst>
            <pc:docMk/>
            <pc:sldMk cId="2344259522" sldId="276"/>
            <ac:spMk id="14" creationId="{000CDA22-3E74-8584-DBA4-0D4070528D28}"/>
          </ac:spMkLst>
        </pc:spChg>
        <pc:spChg chg="add del mod">
          <ac:chgData name="Phillipa Scott" userId="S::phillipa.scott@centralbedfordshire.gov.uk::2cff38e8-2950-4134-be66-afe18ecf45bf" providerId="AD" clId="Web-{A86E981F-E235-4504-0438-E5C122EBC50F}" dt="2023-05-22T11:42:24.559" v="40"/>
          <ac:spMkLst>
            <pc:docMk/>
            <pc:sldMk cId="2344259522" sldId="276"/>
            <ac:spMk id="16" creationId="{6D0BCB4D-BA74-06BF-9EDB-7585B5738421}"/>
          </ac:spMkLst>
        </pc:spChg>
        <pc:graphicFrameChg chg="add del">
          <ac:chgData name="Phillipa Scott" userId="S::phillipa.scott@centralbedfordshire.gov.uk::2cff38e8-2950-4134-be66-afe18ecf45bf" providerId="AD" clId="Web-{A86E981F-E235-4504-0438-E5C122EBC50F}" dt="2023-05-22T11:40:47.073" v="30"/>
          <ac:graphicFrameMkLst>
            <pc:docMk/>
            <pc:sldMk cId="2344259522" sldId="276"/>
            <ac:graphicFrameMk id="5" creationId="{C01F3C65-F287-4402-96C4-4AA0B3886F3D}"/>
          </ac:graphicFrameMkLst>
        </pc:graphicFrameChg>
        <pc:picChg chg="add mod">
          <ac:chgData name="Phillipa Scott" userId="S::phillipa.scott@centralbedfordshire.gov.uk::2cff38e8-2950-4134-be66-afe18ecf45bf" providerId="AD" clId="Web-{A86E981F-E235-4504-0438-E5C122EBC50F}" dt="2023-05-22T11:40:50.244" v="32" actId="14100"/>
          <ac:picMkLst>
            <pc:docMk/>
            <pc:sldMk cId="2344259522" sldId="276"/>
            <ac:picMk id="10" creationId="{1D00D0C7-9408-B414-70D1-74BC0D542CE9}"/>
          </ac:picMkLst>
        </pc:picChg>
      </pc:sldChg>
      <pc:sldChg chg="addSp delSp modSp">
        <pc:chgData name="Phillipa Scott" userId="S::phillipa.scott@centralbedfordshire.gov.uk::2cff38e8-2950-4134-be66-afe18ecf45bf" providerId="AD" clId="Web-{A86E981F-E235-4504-0438-E5C122EBC50F}" dt="2023-05-22T11:44:25.781" v="52" actId="20577"/>
        <pc:sldMkLst>
          <pc:docMk/>
          <pc:sldMk cId="1546047431" sldId="277"/>
        </pc:sldMkLst>
        <pc:spChg chg="mod">
          <ac:chgData name="Phillipa Scott" userId="S::phillipa.scott@centralbedfordshire.gov.uk::2cff38e8-2950-4134-be66-afe18ecf45bf" providerId="AD" clId="Web-{A86E981F-E235-4504-0438-E5C122EBC50F}" dt="2023-05-22T11:44:25.781" v="52" actId="20577"/>
          <ac:spMkLst>
            <pc:docMk/>
            <pc:sldMk cId="1546047431" sldId="277"/>
            <ac:spMk id="7" creationId="{070BBEEC-DB64-C143-B465-1C721C5CCB71}"/>
          </ac:spMkLst>
        </pc:spChg>
        <pc:spChg chg="add mod">
          <ac:chgData name="Phillipa Scott" userId="S::phillipa.scott@centralbedfordshire.gov.uk::2cff38e8-2950-4134-be66-afe18ecf45bf" providerId="AD" clId="Web-{A86E981F-E235-4504-0438-E5C122EBC50F}" dt="2023-05-22T11:44:00.265" v="46" actId="1076"/>
          <ac:spMkLst>
            <pc:docMk/>
            <pc:sldMk cId="1546047431" sldId="277"/>
            <ac:spMk id="9" creationId="{19389F04-35AA-BB29-FF27-BC6B7B767E87}"/>
          </ac:spMkLst>
        </pc:spChg>
        <pc:graphicFrameChg chg="del">
          <ac:chgData name="Phillipa Scott" userId="S::phillipa.scott@centralbedfordshire.gov.uk::2cff38e8-2950-4134-be66-afe18ecf45bf" providerId="AD" clId="Web-{A86E981F-E235-4504-0438-E5C122EBC50F}" dt="2023-05-22T11:43:15.998" v="41"/>
          <ac:graphicFrameMkLst>
            <pc:docMk/>
            <pc:sldMk cId="1546047431" sldId="277"/>
            <ac:graphicFrameMk id="6" creationId="{63D4D6A2-1353-7347-A9FD-4CCDC8F803AD}"/>
          </ac:graphicFrameMkLst>
        </pc:graphicFrameChg>
        <pc:graphicFrameChg chg="add mod modGraphic">
          <ac:chgData name="Phillipa Scott" userId="S::phillipa.scott@centralbedfordshire.gov.uk::2cff38e8-2950-4134-be66-afe18ecf45bf" providerId="AD" clId="Web-{A86E981F-E235-4504-0438-E5C122EBC50F}" dt="2023-05-22T11:44:00.328" v="47" actId="1076"/>
          <ac:graphicFrameMkLst>
            <pc:docMk/>
            <pc:sldMk cId="1546047431" sldId="277"/>
            <ac:graphicFrameMk id="8" creationId="{DE102B14-E4DC-8096-FE1B-4D6E17058F12}"/>
          </ac:graphicFrameMkLst>
        </pc:graphicFrameChg>
      </pc:sldChg>
      <pc:sldChg chg="addSp delSp modSp">
        <pc:chgData name="Phillipa Scott" userId="S::phillipa.scott@centralbedfordshire.gov.uk::2cff38e8-2950-4134-be66-afe18ecf45bf" providerId="AD" clId="Web-{A86E981F-E235-4504-0438-E5C122EBC50F}" dt="2023-05-22T11:54:16.328" v="124"/>
        <pc:sldMkLst>
          <pc:docMk/>
          <pc:sldMk cId="4240398343" sldId="278"/>
        </pc:sldMkLst>
        <pc:spChg chg="add del mod">
          <ac:chgData name="Phillipa Scott" userId="S::phillipa.scott@centralbedfordshire.gov.uk::2cff38e8-2950-4134-be66-afe18ecf45bf" providerId="AD" clId="Web-{A86E981F-E235-4504-0438-E5C122EBC50F}" dt="2023-05-22T11:53:26.155" v="110" actId="20577"/>
          <ac:spMkLst>
            <pc:docMk/>
            <pc:sldMk cId="4240398343" sldId="278"/>
            <ac:spMk id="6" creationId="{B6079BE9-AD3A-7143-8078-41E2C8DB5ED8}"/>
          </ac:spMkLst>
        </pc:spChg>
        <pc:graphicFrameChg chg="mod modGraphic">
          <ac:chgData name="Phillipa Scott" userId="S::phillipa.scott@centralbedfordshire.gov.uk::2cff38e8-2950-4134-be66-afe18ecf45bf" providerId="AD" clId="Web-{A86E981F-E235-4504-0438-E5C122EBC50F}" dt="2023-05-22T11:54:16.328" v="124"/>
          <ac:graphicFrameMkLst>
            <pc:docMk/>
            <pc:sldMk cId="4240398343" sldId="278"/>
            <ac:graphicFrameMk id="5" creationId="{49C016DA-3FC6-074C-B90D-51EB7A0C6742}"/>
          </ac:graphicFrameMkLst>
        </pc:graphicFrameChg>
      </pc:sldChg>
      <pc:sldChg chg="addSp delSp modSp">
        <pc:chgData name="Phillipa Scott" userId="S::phillipa.scott@centralbedfordshire.gov.uk::2cff38e8-2950-4134-be66-afe18ecf45bf" providerId="AD" clId="Web-{A86E981F-E235-4504-0438-E5C122EBC50F}" dt="2023-05-22T11:47:36.646" v="69"/>
        <pc:sldMkLst>
          <pc:docMk/>
          <pc:sldMk cId="204662185" sldId="279"/>
        </pc:sldMkLst>
        <pc:spChg chg="add del mod">
          <ac:chgData name="Phillipa Scott" userId="S::phillipa.scott@centralbedfordshire.gov.uk::2cff38e8-2950-4134-be66-afe18ecf45bf" providerId="AD" clId="Web-{A86E981F-E235-4504-0438-E5C122EBC50F}" dt="2023-05-22T11:46:38.894" v="67" actId="20577"/>
          <ac:spMkLst>
            <pc:docMk/>
            <pc:sldMk cId="204662185" sldId="279"/>
            <ac:spMk id="7" creationId="{7ADE0E91-F6F4-5D4D-ABB1-BE72D8BA05BE}"/>
          </ac:spMkLst>
        </pc:spChg>
        <pc:graphicFrameChg chg="add mod modGraphic">
          <ac:chgData name="Phillipa Scott" userId="S::phillipa.scott@centralbedfordshire.gov.uk::2cff38e8-2950-4134-be66-afe18ecf45bf" providerId="AD" clId="Web-{A86E981F-E235-4504-0438-E5C122EBC50F}" dt="2023-05-22T11:47:36.646" v="69"/>
          <ac:graphicFrameMkLst>
            <pc:docMk/>
            <pc:sldMk cId="204662185" sldId="279"/>
            <ac:graphicFrameMk id="6" creationId="{F6C101FB-A8BF-5F13-D587-12A927C6A654}"/>
          </ac:graphicFrameMkLst>
        </pc:graphicFrameChg>
        <pc:graphicFrameChg chg="del">
          <ac:chgData name="Phillipa Scott" userId="S::phillipa.scott@centralbedfordshire.gov.uk::2cff38e8-2950-4134-be66-afe18ecf45bf" providerId="AD" clId="Web-{A86E981F-E235-4504-0438-E5C122EBC50F}" dt="2023-05-22T11:45:05.939" v="54"/>
          <ac:graphicFrameMkLst>
            <pc:docMk/>
            <pc:sldMk cId="204662185" sldId="279"/>
            <ac:graphicFrameMk id="8" creationId="{F1272243-2A03-CC4A-9ACF-647BA4594E72}"/>
          </ac:graphicFrameMkLst>
        </pc:graphicFrameChg>
      </pc:sldChg>
      <pc:sldChg chg="addSp modSp">
        <pc:chgData name="Phillipa Scott" userId="S::phillipa.scott@centralbedfordshire.gov.uk::2cff38e8-2950-4134-be66-afe18ecf45bf" providerId="AD" clId="Web-{A86E981F-E235-4504-0438-E5C122EBC50F}" dt="2023-05-22T11:49:39.493" v="103" actId="1076"/>
        <pc:sldMkLst>
          <pc:docMk/>
          <pc:sldMk cId="16581082" sldId="280"/>
        </pc:sldMkLst>
        <pc:spChg chg="mod">
          <ac:chgData name="Phillipa Scott" userId="S::phillipa.scott@centralbedfordshire.gov.uk::2cff38e8-2950-4134-be66-afe18ecf45bf" providerId="AD" clId="Web-{A86E981F-E235-4504-0438-E5C122EBC50F}" dt="2023-05-22T11:48:31.616" v="92" actId="20577"/>
          <ac:spMkLst>
            <pc:docMk/>
            <pc:sldMk cId="16581082" sldId="280"/>
            <ac:spMk id="3" creationId="{15CA3CC8-5FF1-9342-85F9-C892685B32F5}"/>
          </ac:spMkLst>
        </pc:spChg>
        <pc:spChg chg="mod">
          <ac:chgData name="Phillipa Scott" userId="S::phillipa.scott@centralbedfordshire.gov.uk::2cff38e8-2950-4134-be66-afe18ecf45bf" providerId="AD" clId="Web-{A86E981F-E235-4504-0438-E5C122EBC50F}" dt="2023-05-22T11:49:39.493" v="103" actId="1076"/>
          <ac:spMkLst>
            <pc:docMk/>
            <pc:sldMk cId="16581082" sldId="280"/>
            <ac:spMk id="5" creationId="{D877DA9B-3A1F-214D-B117-FA256E74665B}"/>
          </ac:spMkLst>
        </pc:spChg>
        <pc:spChg chg="add mod">
          <ac:chgData name="Phillipa Scott" userId="S::phillipa.scott@centralbedfordshire.gov.uk::2cff38e8-2950-4134-be66-afe18ecf45bf" providerId="AD" clId="Web-{A86E981F-E235-4504-0438-E5C122EBC50F}" dt="2023-05-22T11:48:07.834" v="73"/>
          <ac:spMkLst>
            <pc:docMk/>
            <pc:sldMk cId="16581082" sldId="280"/>
            <ac:spMk id="8" creationId="{D1887698-6AE0-3DAC-A489-1B7E5724AEDF}"/>
          </ac:spMkLst>
        </pc:spChg>
        <pc:graphicFrameChg chg="add mod modGraphic">
          <ac:chgData name="Phillipa Scott" userId="S::phillipa.scott@centralbedfordshire.gov.uk::2cff38e8-2950-4134-be66-afe18ecf45bf" providerId="AD" clId="Web-{A86E981F-E235-4504-0438-E5C122EBC50F}" dt="2023-05-22T11:49:07.648" v="97"/>
          <ac:graphicFrameMkLst>
            <pc:docMk/>
            <pc:sldMk cId="16581082" sldId="280"/>
            <ac:graphicFrameMk id="7" creationId="{64D73EDC-BE24-4BB5-8BCD-44DF8AD28347}"/>
          </ac:graphicFrameMkLst>
        </pc:graphicFrameChg>
      </pc:sldChg>
      <pc:sldChg chg="new del">
        <pc:chgData name="Phillipa Scott" userId="S::phillipa.scott@centralbedfordshire.gov.uk::2cff38e8-2950-4134-be66-afe18ecf45bf" providerId="AD" clId="Web-{A86E981F-E235-4504-0438-E5C122EBC50F}" dt="2023-05-22T11:42:15.028" v="39"/>
        <pc:sldMkLst>
          <pc:docMk/>
          <pc:sldMk cId="2128623203" sldId="281"/>
        </pc:sldMkLst>
      </pc:sldChg>
    </pc:docChg>
  </pc:docChgLst>
  <pc:docChgLst>
    <pc:chgData name="Phillipa Scott" userId="S::phillipa.scott@centralbedfordshire.gov.uk::2cff38e8-2950-4134-be66-afe18ecf45bf" providerId="AD" clId="Web-{64CFDCEF-4DE0-42E5-52F0-191ECE11B668}"/>
    <pc:docChg chg="addSld delSld modSld">
      <pc:chgData name="Phillipa Scott" userId="S::phillipa.scott@centralbedfordshire.gov.uk::2cff38e8-2950-4134-be66-afe18ecf45bf" providerId="AD" clId="Web-{64CFDCEF-4DE0-42E5-52F0-191ECE11B668}" dt="2023-05-22T16:42:12.875" v="618" actId="20577"/>
      <pc:docMkLst>
        <pc:docMk/>
      </pc:docMkLst>
      <pc:sldChg chg="modSp">
        <pc:chgData name="Phillipa Scott" userId="S::phillipa.scott@centralbedfordshire.gov.uk::2cff38e8-2950-4134-be66-afe18ecf45bf" providerId="AD" clId="Web-{64CFDCEF-4DE0-42E5-52F0-191ECE11B668}" dt="2023-05-22T16:41:41.421" v="615" actId="1076"/>
        <pc:sldMkLst>
          <pc:docMk/>
          <pc:sldMk cId="3942876734" sldId="259"/>
        </pc:sldMkLst>
        <pc:spChg chg="mod">
          <ac:chgData name="Phillipa Scott" userId="S::phillipa.scott@centralbedfordshire.gov.uk::2cff38e8-2950-4134-be66-afe18ecf45bf" providerId="AD" clId="Web-{64CFDCEF-4DE0-42E5-52F0-191ECE11B668}" dt="2023-05-22T16:41:41.421" v="615" actId="1076"/>
          <ac:spMkLst>
            <pc:docMk/>
            <pc:sldMk cId="3942876734" sldId="259"/>
            <ac:spMk id="5" creationId="{00000000-0000-0000-0000-000000000000}"/>
          </ac:spMkLst>
        </pc:spChg>
      </pc:sldChg>
      <pc:sldChg chg="modSp add del">
        <pc:chgData name="Phillipa Scott" userId="S::phillipa.scott@centralbedfordshire.gov.uk::2cff38e8-2950-4134-be66-afe18ecf45bf" providerId="AD" clId="Web-{64CFDCEF-4DE0-42E5-52F0-191ECE11B668}" dt="2023-05-22T16:20:51.219" v="331" actId="1076"/>
        <pc:sldMkLst>
          <pc:docMk/>
          <pc:sldMk cId="1346728497" sldId="260"/>
        </pc:sldMkLst>
        <pc:spChg chg="mod">
          <ac:chgData name="Phillipa Scott" userId="S::phillipa.scott@centralbedfordshire.gov.uk::2cff38e8-2950-4134-be66-afe18ecf45bf" providerId="AD" clId="Web-{64CFDCEF-4DE0-42E5-52F0-191ECE11B668}" dt="2023-05-22T16:20:51.219" v="331" actId="1076"/>
          <ac:spMkLst>
            <pc:docMk/>
            <pc:sldMk cId="1346728497" sldId="260"/>
            <ac:spMk id="5" creationId="{00000000-0000-0000-0000-000000000000}"/>
          </ac:spMkLst>
        </pc:spChg>
        <pc:spChg chg="mod">
          <ac:chgData name="Phillipa Scott" userId="S::phillipa.scott@centralbedfordshire.gov.uk::2cff38e8-2950-4134-be66-afe18ecf45bf" providerId="AD" clId="Web-{64CFDCEF-4DE0-42E5-52F0-191ECE11B668}" dt="2023-05-22T16:11:39.784" v="121" actId="20577"/>
          <ac:spMkLst>
            <pc:docMk/>
            <pc:sldMk cId="1346728497" sldId="260"/>
            <ac:spMk id="3074" creationId="{00000000-0000-0000-0000-000000000000}"/>
          </ac:spMkLst>
        </pc:spChg>
      </pc:sldChg>
      <pc:sldChg chg="modSp">
        <pc:chgData name="Phillipa Scott" userId="S::phillipa.scott@centralbedfordshire.gov.uk::2cff38e8-2950-4134-be66-afe18ecf45bf" providerId="AD" clId="Web-{64CFDCEF-4DE0-42E5-52F0-191ECE11B668}" dt="2023-05-22T16:20:39.016" v="326" actId="1076"/>
        <pc:sldMkLst>
          <pc:docMk/>
          <pc:sldMk cId="1192472062" sldId="262"/>
        </pc:sldMkLst>
        <pc:spChg chg="mod">
          <ac:chgData name="Phillipa Scott" userId="S::phillipa.scott@centralbedfordshire.gov.uk::2cff38e8-2950-4134-be66-afe18ecf45bf" providerId="AD" clId="Web-{64CFDCEF-4DE0-42E5-52F0-191ECE11B668}" dt="2023-05-22T16:20:39.016" v="326" actId="1076"/>
          <ac:spMkLst>
            <pc:docMk/>
            <pc:sldMk cId="1192472062" sldId="262"/>
            <ac:spMk id="5" creationId="{00000000-0000-0000-0000-000000000000}"/>
          </ac:spMkLst>
        </pc:spChg>
        <pc:spChg chg="mod">
          <ac:chgData name="Phillipa Scott" userId="S::phillipa.scott@centralbedfordshire.gov.uk::2cff38e8-2950-4134-be66-afe18ecf45bf" providerId="AD" clId="Web-{64CFDCEF-4DE0-42E5-52F0-191ECE11B668}" dt="2023-05-22T16:10:36.642" v="85" actId="20577"/>
          <ac:spMkLst>
            <pc:docMk/>
            <pc:sldMk cId="1192472062" sldId="262"/>
            <ac:spMk id="3074" creationId="{00000000-0000-0000-0000-000000000000}"/>
          </ac:spMkLst>
        </pc:spChg>
      </pc:sldChg>
      <pc:sldChg chg="del">
        <pc:chgData name="Phillipa Scott" userId="S::phillipa.scott@centralbedfordshire.gov.uk::2cff38e8-2950-4134-be66-afe18ecf45bf" providerId="AD" clId="Web-{64CFDCEF-4DE0-42E5-52F0-191ECE11B668}" dt="2023-05-22T16:19:53.218" v="315"/>
        <pc:sldMkLst>
          <pc:docMk/>
          <pc:sldMk cId="4109328799" sldId="264"/>
        </pc:sldMkLst>
      </pc:sldChg>
      <pc:sldChg chg="modSp">
        <pc:chgData name="Phillipa Scott" userId="S::phillipa.scott@centralbedfordshire.gov.uk::2cff38e8-2950-4134-be66-afe18ecf45bf" providerId="AD" clId="Web-{64CFDCEF-4DE0-42E5-52F0-191ECE11B668}" dt="2023-05-22T16:21:16.329" v="342" actId="1076"/>
        <pc:sldMkLst>
          <pc:docMk/>
          <pc:sldMk cId="1832815703" sldId="265"/>
        </pc:sldMkLst>
        <pc:spChg chg="mod">
          <ac:chgData name="Phillipa Scott" userId="S::phillipa.scott@centralbedfordshire.gov.uk::2cff38e8-2950-4134-be66-afe18ecf45bf" providerId="AD" clId="Web-{64CFDCEF-4DE0-42E5-52F0-191ECE11B668}" dt="2023-05-22T16:21:16.329" v="342" actId="1076"/>
          <ac:spMkLst>
            <pc:docMk/>
            <pc:sldMk cId="1832815703" sldId="265"/>
            <ac:spMk id="5" creationId="{F2775D05-7096-DE45-92BD-85FC0C5AD351}"/>
          </ac:spMkLst>
        </pc:spChg>
      </pc:sldChg>
      <pc:sldChg chg="modSp">
        <pc:chgData name="Phillipa Scott" userId="S::phillipa.scott@centralbedfordshire.gov.uk::2cff38e8-2950-4134-be66-afe18ecf45bf" providerId="AD" clId="Web-{64CFDCEF-4DE0-42E5-52F0-191ECE11B668}" dt="2023-05-22T16:21:03.798" v="337" actId="1076"/>
        <pc:sldMkLst>
          <pc:docMk/>
          <pc:sldMk cId="1150848049" sldId="266"/>
        </pc:sldMkLst>
        <pc:spChg chg="mod">
          <ac:chgData name="Phillipa Scott" userId="S::phillipa.scott@centralbedfordshire.gov.uk::2cff38e8-2950-4134-be66-afe18ecf45bf" providerId="AD" clId="Web-{64CFDCEF-4DE0-42E5-52F0-191ECE11B668}" dt="2023-05-22T16:15:41.055" v="242" actId="20577"/>
          <ac:spMkLst>
            <pc:docMk/>
            <pc:sldMk cId="1150848049" sldId="266"/>
            <ac:spMk id="3" creationId="{C5DD47F9-AD47-174C-B57E-D1F314BA4BEA}"/>
          </ac:spMkLst>
        </pc:spChg>
        <pc:spChg chg="mod">
          <ac:chgData name="Phillipa Scott" userId="S::phillipa.scott@centralbedfordshire.gov.uk::2cff38e8-2950-4134-be66-afe18ecf45bf" providerId="AD" clId="Web-{64CFDCEF-4DE0-42E5-52F0-191ECE11B668}" dt="2023-05-22T16:21:03.798" v="337" actId="1076"/>
          <ac:spMkLst>
            <pc:docMk/>
            <pc:sldMk cId="1150848049" sldId="266"/>
            <ac:spMk id="5" creationId="{79C597DE-AD8D-4740-A27E-C47BDE0E9371}"/>
          </ac:spMkLst>
        </pc:spChg>
      </pc:sldChg>
      <pc:sldChg chg="modSp">
        <pc:chgData name="Phillipa Scott" userId="S::phillipa.scott@centralbedfordshire.gov.uk::2cff38e8-2950-4134-be66-afe18ecf45bf" providerId="AD" clId="Web-{64CFDCEF-4DE0-42E5-52F0-191ECE11B668}" dt="2023-05-22T16:21:27.892" v="349" actId="1076"/>
        <pc:sldMkLst>
          <pc:docMk/>
          <pc:sldMk cId="719015021" sldId="267"/>
        </pc:sldMkLst>
        <pc:spChg chg="mod">
          <ac:chgData name="Phillipa Scott" userId="S::phillipa.scott@centralbedfordshire.gov.uk::2cff38e8-2950-4134-be66-afe18ecf45bf" providerId="AD" clId="Web-{64CFDCEF-4DE0-42E5-52F0-191ECE11B668}" dt="2023-05-22T16:18:43.216" v="291" actId="20577"/>
          <ac:spMkLst>
            <pc:docMk/>
            <pc:sldMk cId="719015021" sldId="267"/>
            <ac:spMk id="3" creationId="{B27BF895-FBE7-8D4B-8DFD-3F724F9FF3C0}"/>
          </ac:spMkLst>
        </pc:spChg>
        <pc:spChg chg="mod">
          <ac:chgData name="Phillipa Scott" userId="S::phillipa.scott@centralbedfordshire.gov.uk::2cff38e8-2950-4134-be66-afe18ecf45bf" providerId="AD" clId="Web-{64CFDCEF-4DE0-42E5-52F0-191ECE11B668}" dt="2023-05-22T16:21:27.892" v="349" actId="1076"/>
          <ac:spMkLst>
            <pc:docMk/>
            <pc:sldMk cId="719015021" sldId="267"/>
            <ac:spMk id="7" creationId="{F028D033-1C15-2343-BC8D-6618B5C1CB45}"/>
          </ac:spMkLst>
        </pc:spChg>
      </pc:sldChg>
      <pc:sldChg chg="modSp">
        <pc:chgData name="Phillipa Scott" userId="S::phillipa.scott@centralbedfordshire.gov.uk::2cff38e8-2950-4134-be66-afe18ecf45bf" providerId="AD" clId="Web-{64CFDCEF-4DE0-42E5-52F0-191ECE11B668}" dt="2023-05-22T16:29:10.450" v="434" actId="20577"/>
        <pc:sldMkLst>
          <pc:docMk/>
          <pc:sldMk cId="4219160063" sldId="268"/>
        </pc:sldMkLst>
        <pc:spChg chg="mod">
          <ac:chgData name="Phillipa Scott" userId="S::phillipa.scott@centralbedfordshire.gov.uk::2cff38e8-2950-4134-be66-afe18ecf45bf" providerId="AD" clId="Web-{64CFDCEF-4DE0-42E5-52F0-191ECE11B668}" dt="2023-05-22T16:29:10.450" v="434" actId="20577"/>
          <ac:spMkLst>
            <pc:docMk/>
            <pc:sldMk cId="4219160063" sldId="268"/>
            <ac:spMk id="3" creationId="{90E6F8A7-2B21-4242-B2EB-7C4A73AE3CC9}"/>
          </ac:spMkLst>
        </pc:spChg>
        <pc:spChg chg="mod">
          <ac:chgData name="Phillipa Scott" userId="S::phillipa.scott@centralbedfordshire.gov.uk::2cff38e8-2950-4134-be66-afe18ecf45bf" providerId="AD" clId="Web-{64CFDCEF-4DE0-42E5-52F0-191ECE11B668}" dt="2023-05-22T16:21:46.408" v="358" actId="1076"/>
          <ac:spMkLst>
            <pc:docMk/>
            <pc:sldMk cId="4219160063" sldId="268"/>
            <ac:spMk id="5" creationId="{21CEFC2A-758B-D945-A899-0F52257EC60E}"/>
          </ac:spMkLst>
        </pc:spChg>
      </pc:sldChg>
      <pc:sldChg chg="modSp">
        <pc:chgData name="Phillipa Scott" userId="S::phillipa.scott@centralbedfordshire.gov.uk::2cff38e8-2950-4134-be66-afe18ecf45bf" providerId="AD" clId="Web-{64CFDCEF-4DE0-42E5-52F0-191ECE11B668}" dt="2023-05-22T16:42:12.875" v="618" actId="20577"/>
        <pc:sldMkLst>
          <pc:docMk/>
          <pc:sldMk cId="2114835907" sldId="269"/>
        </pc:sldMkLst>
        <pc:spChg chg="mod">
          <ac:chgData name="Phillipa Scott" userId="S::phillipa.scott@centralbedfordshire.gov.uk::2cff38e8-2950-4134-be66-afe18ecf45bf" providerId="AD" clId="Web-{64CFDCEF-4DE0-42E5-52F0-191ECE11B668}" dt="2023-05-22T16:42:12.875" v="618" actId="20577"/>
          <ac:spMkLst>
            <pc:docMk/>
            <pc:sldMk cId="2114835907" sldId="269"/>
            <ac:spMk id="19" creationId="{F9D81965-6D07-B549-9A85-80B39C36C2A8}"/>
          </ac:spMkLst>
        </pc:spChg>
      </pc:sldChg>
      <pc:sldChg chg="modSp">
        <pc:chgData name="Phillipa Scott" userId="S::phillipa.scott@centralbedfordshire.gov.uk::2cff38e8-2950-4134-be66-afe18ecf45bf" providerId="AD" clId="Web-{64CFDCEF-4DE0-42E5-52F0-191ECE11B668}" dt="2023-05-22T16:42:01.031" v="616" actId="1076"/>
        <pc:sldMkLst>
          <pc:docMk/>
          <pc:sldMk cId="2856188052" sldId="270"/>
        </pc:sldMkLst>
        <pc:spChg chg="mod">
          <ac:chgData name="Phillipa Scott" userId="S::phillipa.scott@centralbedfordshire.gov.uk::2cff38e8-2950-4134-be66-afe18ecf45bf" providerId="AD" clId="Web-{64CFDCEF-4DE0-42E5-52F0-191ECE11B668}" dt="2023-05-22T16:40:25.513" v="602" actId="20577"/>
          <ac:spMkLst>
            <pc:docMk/>
            <pc:sldMk cId="2856188052" sldId="270"/>
            <ac:spMk id="3" creationId="{2D5F4A91-91F2-D842-91B9-E66A0FECA2DE}"/>
          </ac:spMkLst>
        </pc:spChg>
        <pc:spChg chg="mod">
          <ac:chgData name="Phillipa Scott" userId="S::phillipa.scott@centralbedfordshire.gov.uk::2cff38e8-2950-4134-be66-afe18ecf45bf" providerId="AD" clId="Web-{64CFDCEF-4DE0-42E5-52F0-191ECE11B668}" dt="2023-05-22T16:42:01.031" v="616" actId="1076"/>
          <ac:spMkLst>
            <pc:docMk/>
            <pc:sldMk cId="2856188052" sldId="270"/>
            <ac:spMk id="5" creationId="{EF155CD2-6B37-344E-94FA-E23EE3D843B7}"/>
          </ac:spMkLst>
        </pc:spChg>
      </pc:sldChg>
      <pc:sldChg chg="modSp">
        <pc:chgData name="Phillipa Scott" userId="S::phillipa.scott@centralbedfordshire.gov.uk::2cff38e8-2950-4134-be66-afe18ecf45bf" providerId="AD" clId="Web-{64CFDCEF-4DE0-42E5-52F0-191ECE11B668}" dt="2023-05-22T16:40:59.655" v="608" actId="20577"/>
        <pc:sldMkLst>
          <pc:docMk/>
          <pc:sldMk cId="1950623296" sldId="271"/>
        </pc:sldMkLst>
        <pc:spChg chg="mod">
          <ac:chgData name="Phillipa Scott" userId="S::phillipa.scott@centralbedfordshire.gov.uk::2cff38e8-2950-4134-be66-afe18ecf45bf" providerId="AD" clId="Web-{64CFDCEF-4DE0-42E5-52F0-191ECE11B668}" dt="2023-05-22T16:40:59.655" v="608" actId="20577"/>
          <ac:spMkLst>
            <pc:docMk/>
            <pc:sldMk cId="1950623296" sldId="271"/>
            <ac:spMk id="3" creationId="{5EFD2774-E96E-8249-BF35-3614738C65B0}"/>
          </ac:spMkLst>
        </pc:spChg>
        <pc:spChg chg="mod">
          <ac:chgData name="Phillipa Scott" userId="S::phillipa.scott@centralbedfordshire.gov.uk::2cff38e8-2950-4134-be66-afe18ecf45bf" providerId="AD" clId="Web-{64CFDCEF-4DE0-42E5-52F0-191ECE11B668}" dt="2023-05-22T16:24:02.833" v="401" actId="1076"/>
          <ac:spMkLst>
            <pc:docMk/>
            <pc:sldMk cId="1950623296" sldId="271"/>
            <ac:spMk id="6" creationId="{F584D61A-9AE1-0F44-9344-99C8D3F324EC}"/>
          </ac:spMkLst>
        </pc:spChg>
      </pc:sldChg>
      <pc:sldChg chg="addSp delSp modSp del mod modClrScheme chgLayout">
        <pc:chgData name="Phillipa Scott" userId="S::phillipa.scott@centralbedfordshire.gov.uk::2cff38e8-2950-4134-be66-afe18ecf45bf" providerId="AD" clId="Web-{64CFDCEF-4DE0-42E5-52F0-191ECE11B668}" dt="2023-05-22T16:39:57.419" v="585"/>
        <pc:sldMkLst>
          <pc:docMk/>
          <pc:sldMk cId="574866489" sldId="272"/>
        </pc:sldMkLst>
        <pc:spChg chg="mod ord">
          <ac:chgData name="Phillipa Scott" userId="S::phillipa.scott@centralbedfordshire.gov.uk::2cff38e8-2950-4134-be66-afe18ecf45bf" providerId="AD" clId="Web-{64CFDCEF-4DE0-42E5-52F0-191ECE11B668}" dt="2023-05-22T16:35:01.537" v="513" actId="20577"/>
          <ac:spMkLst>
            <pc:docMk/>
            <pc:sldMk cId="574866489" sldId="272"/>
            <ac:spMk id="2" creationId="{0C06E6B0-CC4A-984E-AC36-DEBCBAD0461D}"/>
          </ac:spMkLst>
        </pc:spChg>
        <pc:spChg chg="mod ord">
          <ac:chgData name="Phillipa Scott" userId="S::phillipa.scott@centralbedfordshire.gov.uk::2cff38e8-2950-4134-be66-afe18ecf45bf" providerId="AD" clId="Web-{64CFDCEF-4DE0-42E5-52F0-191ECE11B668}" dt="2023-05-22T16:34:37.583" v="507"/>
          <ac:spMkLst>
            <pc:docMk/>
            <pc:sldMk cId="574866489" sldId="272"/>
            <ac:spMk id="3" creationId="{033B37DF-4584-EA44-87E9-13A7411096C6}"/>
          </ac:spMkLst>
        </pc:spChg>
        <pc:spChg chg="add del mod">
          <ac:chgData name="Phillipa Scott" userId="S::phillipa.scott@centralbedfordshire.gov.uk::2cff38e8-2950-4134-be66-afe18ecf45bf" providerId="AD" clId="Web-{64CFDCEF-4DE0-42E5-52F0-191ECE11B668}" dt="2023-05-22T16:33:59.879" v="502"/>
          <ac:spMkLst>
            <pc:docMk/>
            <pc:sldMk cId="574866489" sldId="272"/>
            <ac:spMk id="4" creationId="{E61B9AB9-9D47-9E0B-3FB9-6EF6BB89C91B}"/>
          </ac:spMkLst>
        </pc:spChg>
        <pc:spChg chg="add del mod">
          <ac:chgData name="Phillipa Scott" userId="S::phillipa.scott@centralbedfordshire.gov.uk::2cff38e8-2950-4134-be66-afe18ecf45bf" providerId="AD" clId="Web-{64CFDCEF-4DE0-42E5-52F0-191ECE11B668}" dt="2023-05-22T16:34:27.598" v="506"/>
          <ac:spMkLst>
            <pc:docMk/>
            <pc:sldMk cId="574866489" sldId="272"/>
            <ac:spMk id="6" creationId="{8D9B7943-69F6-6D2D-C51A-8F71327CD8B5}"/>
          </ac:spMkLst>
        </pc:spChg>
        <pc:spChg chg="mod">
          <ac:chgData name="Phillipa Scott" userId="S::phillipa.scott@centralbedfordshire.gov.uk::2cff38e8-2950-4134-be66-afe18ecf45bf" providerId="AD" clId="Web-{64CFDCEF-4DE0-42E5-52F0-191ECE11B668}" dt="2023-05-22T16:22:15.518" v="376" actId="1076"/>
          <ac:spMkLst>
            <pc:docMk/>
            <pc:sldMk cId="574866489" sldId="272"/>
            <ac:spMk id="7" creationId="{A5EB3C69-86AD-F541-B1F8-39AA958C46F8}"/>
          </ac:spMkLst>
        </pc:spChg>
      </pc:sldChg>
      <pc:sldChg chg="modSp">
        <pc:chgData name="Phillipa Scott" userId="S::phillipa.scott@centralbedfordshire.gov.uk::2cff38e8-2950-4134-be66-afe18ecf45bf" providerId="AD" clId="Web-{64CFDCEF-4DE0-42E5-52F0-191ECE11B668}" dt="2023-05-22T16:30:42.890" v="479" actId="20577"/>
        <pc:sldMkLst>
          <pc:docMk/>
          <pc:sldMk cId="2503789961" sldId="274"/>
        </pc:sldMkLst>
        <pc:spChg chg="mod">
          <ac:chgData name="Phillipa Scott" userId="S::phillipa.scott@centralbedfordshire.gov.uk::2cff38e8-2950-4134-be66-afe18ecf45bf" providerId="AD" clId="Web-{64CFDCEF-4DE0-42E5-52F0-191ECE11B668}" dt="2023-05-22T16:30:42.890" v="479" actId="20577"/>
          <ac:spMkLst>
            <pc:docMk/>
            <pc:sldMk cId="2503789961" sldId="274"/>
            <ac:spMk id="3" creationId="{43F23EFF-1CD0-F747-902D-788CFD7F3C65}"/>
          </ac:spMkLst>
        </pc:spChg>
        <pc:spChg chg="mod">
          <ac:chgData name="Phillipa Scott" userId="S::phillipa.scott@centralbedfordshire.gov.uk::2cff38e8-2950-4134-be66-afe18ecf45bf" providerId="AD" clId="Web-{64CFDCEF-4DE0-42E5-52F0-191ECE11B668}" dt="2023-05-22T16:22:02.846" v="368" actId="20577"/>
          <ac:spMkLst>
            <pc:docMk/>
            <pc:sldMk cId="2503789961" sldId="274"/>
            <ac:spMk id="5" creationId="{CD98BAB9-0764-3240-861C-75F3F85925D8}"/>
          </ac:spMkLst>
        </pc:spChg>
      </pc:sldChg>
      <pc:sldChg chg="new del">
        <pc:chgData name="Phillipa Scott" userId="S::phillipa.scott@centralbedfordshire.gov.uk::2cff38e8-2950-4134-be66-afe18ecf45bf" providerId="AD" clId="Web-{64CFDCEF-4DE0-42E5-52F0-191ECE11B668}" dt="2023-05-22T16:18:59.888" v="293"/>
        <pc:sldMkLst>
          <pc:docMk/>
          <pc:sldMk cId="1757629267" sldId="281"/>
        </pc:sldMkLst>
      </pc:sldChg>
      <pc:sldChg chg="addSp modSp add replId">
        <pc:chgData name="Phillipa Scott" userId="S::phillipa.scott@centralbedfordshire.gov.uk::2cff38e8-2950-4134-be66-afe18ecf45bf" providerId="AD" clId="Web-{64CFDCEF-4DE0-42E5-52F0-191ECE11B668}" dt="2023-05-22T16:32:57.784" v="498" actId="1076"/>
        <pc:sldMkLst>
          <pc:docMk/>
          <pc:sldMk cId="4198710326" sldId="281"/>
        </pc:sldMkLst>
        <pc:spChg chg="mod">
          <ac:chgData name="Phillipa Scott" userId="S::phillipa.scott@centralbedfordshire.gov.uk::2cff38e8-2950-4134-be66-afe18ecf45bf" providerId="AD" clId="Web-{64CFDCEF-4DE0-42E5-52F0-191ECE11B668}" dt="2023-05-22T16:32:37.127" v="492" actId="1076"/>
          <ac:spMkLst>
            <pc:docMk/>
            <pc:sldMk cId="4198710326" sldId="281"/>
            <ac:spMk id="2" creationId="{693223AD-5782-E446-BC89-6355D13E349F}"/>
          </ac:spMkLst>
        </pc:spChg>
        <pc:spChg chg="mod">
          <ac:chgData name="Phillipa Scott" userId="S::phillipa.scott@centralbedfordshire.gov.uk::2cff38e8-2950-4134-be66-afe18ecf45bf" providerId="AD" clId="Web-{64CFDCEF-4DE0-42E5-52F0-191ECE11B668}" dt="2023-05-22T16:19:09.764" v="296" actId="20577"/>
          <ac:spMkLst>
            <pc:docMk/>
            <pc:sldMk cId="4198710326" sldId="281"/>
            <ac:spMk id="3" creationId="{B27BF895-FBE7-8D4B-8DFD-3F724F9FF3C0}"/>
          </ac:spMkLst>
        </pc:spChg>
        <pc:spChg chg="mod">
          <ac:chgData name="Phillipa Scott" userId="S::phillipa.scott@centralbedfordshire.gov.uk::2cff38e8-2950-4134-be66-afe18ecf45bf" providerId="AD" clId="Web-{64CFDCEF-4DE0-42E5-52F0-191ECE11B668}" dt="2023-05-22T16:19:22.873" v="302" actId="1076"/>
          <ac:spMkLst>
            <pc:docMk/>
            <pc:sldMk cId="4198710326" sldId="281"/>
            <ac:spMk id="7" creationId="{F028D033-1C15-2343-BC8D-6618B5C1CB45}"/>
          </ac:spMkLst>
        </pc:spChg>
        <pc:picChg chg="add mod">
          <ac:chgData name="Phillipa Scott" userId="S::phillipa.scott@centralbedfordshire.gov.uk::2cff38e8-2950-4134-be66-afe18ecf45bf" providerId="AD" clId="Web-{64CFDCEF-4DE0-42E5-52F0-191ECE11B668}" dt="2023-05-22T16:32:54.065" v="497" actId="1076"/>
          <ac:picMkLst>
            <pc:docMk/>
            <pc:sldMk cId="4198710326" sldId="281"/>
            <ac:picMk id="4" creationId="{8A68FD84-09D7-3EB9-3F0C-FB7D56822FB5}"/>
          </ac:picMkLst>
        </pc:picChg>
        <pc:picChg chg="mod">
          <ac:chgData name="Phillipa Scott" userId="S::phillipa.scott@centralbedfordshire.gov.uk::2cff38e8-2950-4134-be66-afe18ecf45bf" providerId="AD" clId="Web-{64CFDCEF-4DE0-42E5-52F0-191ECE11B668}" dt="2023-05-22T16:32:57.784" v="498" actId="1076"/>
          <ac:picMkLst>
            <pc:docMk/>
            <pc:sldMk cId="4198710326" sldId="281"/>
            <ac:picMk id="6" creationId="{6448EE49-1A60-B643-B10C-166F4F477B5A}"/>
          </ac:picMkLst>
        </pc:picChg>
      </pc:sldChg>
      <pc:sldChg chg="modSp add replId">
        <pc:chgData name="Phillipa Scott" userId="S::phillipa.scott@centralbedfordshire.gov.uk::2cff38e8-2950-4134-be66-afe18ecf45bf" providerId="AD" clId="Web-{64CFDCEF-4DE0-42E5-52F0-191ECE11B668}" dt="2023-05-22T16:39:33.559" v="582" actId="20577"/>
        <pc:sldMkLst>
          <pc:docMk/>
          <pc:sldMk cId="559147469" sldId="282"/>
        </pc:sldMkLst>
        <pc:spChg chg="mod">
          <ac:chgData name="Phillipa Scott" userId="S::phillipa.scott@centralbedfordshire.gov.uk::2cff38e8-2950-4134-be66-afe18ecf45bf" providerId="AD" clId="Web-{64CFDCEF-4DE0-42E5-52F0-191ECE11B668}" dt="2023-05-22T16:38:43.245" v="571" actId="14100"/>
          <ac:spMkLst>
            <pc:docMk/>
            <pc:sldMk cId="559147469" sldId="282"/>
            <ac:spMk id="2" creationId="{03C40438-636A-9D4C-B182-E43DCC7AB9EF}"/>
          </ac:spMkLst>
        </pc:spChg>
        <pc:spChg chg="mod">
          <ac:chgData name="Phillipa Scott" userId="S::phillipa.scott@centralbedfordshire.gov.uk::2cff38e8-2950-4134-be66-afe18ecf45bf" providerId="AD" clId="Web-{64CFDCEF-4DE0-42E5-52F0-191ECE11B668}" dt="2023-05-22T16:39:33.559" v="582" actId="20577"/>
          <ac:spMkLst>
            <pc:docMk/>
            <pc:sldMk cId="559147469" sldId="282"/>
            <ac:spMk id="3" creationId="{43F23EFF-1CD0-F747-902D-788CFD7F3C65}"/>
          </ac:spMkLst>
        </pc:spChg>
      </pc:sldChg>
      <pc:sldChg chg="modSp add replId">
        <pc:chgData name="Phillipa Scott" userId="S::phillipa.scott@centralbedfordshire.gov.uk::2cff38e8-2950-4134-be66-afe18ecf45bf" providerId="AD" clId="Web-{64CFDCEF-4DE0-42E5-52F0-191ECE11B668}" dt="2023-05-22T16:39:47.372" v="584" actId="20577"/>
        <pc:sldMkLst>
          <pc:docMk/>
          <pc:sldMk cId="3545990938" sldId="283"/>
        </pc:sldMkLst>
        <pc:spChg chg="mod">
          <ac:chgData name="Phillipa Scott" userId="S::phillipa.scott@centralbedfordshire.gov.uk::2cff38e8-2950-4134-be66-afe18ecf45bf" providerId="AD" clId="Web-{64CFDCEF-4DE0-42E5-52F0-191ECE11B668}" dt="2023-05-22T16:39:47.372" v="584" actId="20577"/>
          <ac:spMkLst>
            <pc:docMk/>
            <pc:sldMk cId="3545990938" sldId="283"/>
            <ac:spMk id="3" creationId="{43F23EFF-1CD0-F747-902D-788CFD7F3C6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32EFB-026F-4FCE-A656-A2B6AF4C939F}"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256557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32EFB-026F-4FCE-A656-A2B6AF4C939F}"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292907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32EFB-026F-4FCE-A656-A2B6AF4C939F}"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389489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EF259-CCE0-4EE0-8E5B-2D4E9C2D65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5008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32EFB-026F-4FCE-A656-A2B6AF4C939F}"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98258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32EFB-026F-4FCE-A656-A2B6AF4C939F}" type="datetimeFigureOut">
              <a:rPr lang="en-GB" smtClean="0"/>
              <a:t>22/05/2023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116623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32EFB-026F-4FCE-A656-A2B6AF4C939F}"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362315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32EFB-026F-4FCE-A656-A2B6AF4C939F}" type="datetimeFigureOut">
              <a:rPr lang="en-GB" smtClean="0"/>
              <a:t>22/05/2023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382945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32EFB-026F-4FCE-A656-A2B6AF4C939F}" type="datetimeFigureOut">
              <a:rPr lang="en-GB" smtClean="0"/>
              <a:t>22/05/2023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961231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32EFB-026F-4FCE-A656-A2B6AF4C939F}" type="datetimeFigureOut">
              <a:rPr lang="en-GB" smtClean="0"/>
              <a:t>22/05/2023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54941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32EFB-026F-4FCE-A656-A2B6AF4C939F}"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3331087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32EFB-026F-4FCE-A656-A2B6AF4C939F}" type="datetimeFigureOut">
              <a:rPr lang="en-GB" smtClean="0"/>
              <a:t>22/05/2023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D4AFC8-5381-4740-BBD2-6331B011AF7A}" type="slidenum">
              <a:rPr lang="en-GB" smtClean="0"/>
              <a:t>‹#›</a:t>
            </a:fld>
            <a:endParaRPr lang="en-GB"/>
          </a:p>
        </p:txBody>
      </p:sp>
    </p:spTree>
    <p:extLst>
      <p:ext uri="{BB962C8B-B14F-4D97-AF65-F5344CB8AC3E}">
        <p14:creationId xmlns:p14="http://schemas.microsoft.com/office/powerpoint/2010/main" val="36404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32EFB-026F-4FCE-A656-A2B6AF4C939F}" type="datetimeFigureOut">
              <a:rPr lang="en-GB" smtClean="0"/>
              <a:t>22/05/2023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4AFC8-5381-4740-BBD2-6331B011AF7A}" type="slidenum">
              <a:rPr lang="en-GB" smtClean="0"/>
              <a:t>‹#›</a:t>
            </a:fld>
            <a:endParaRPr lang="en-GB"/>
          </a:p>
        </p:txBody>
      </p:sp>
    </p:spTree>
    <p:extLst>
      <p:ext uri="{BB962C8B-B14F-4D97-AF65-F5344CB8AC3E}">
        <p14:creationId xmlns:p14="http://schemas.microsoft.com/office/powerpoint/2010/main" val="4037564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3A75936D-66A7-44A9-89BF-F00CAB721D7D}"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view.officeapps.live.com/op/view.aspx?src=https%3A%2F%2Fassets.publishing.service.gov.uk%2Fgovernment%2Fuploads%2Fsystem%2Fuploads%2Fattachment_data%2Ffile%2F1063549%2Fchildren-in-low-income-families-local-area-statistics-2014-to-2021.ods&amp;wdOrigin=BROWSELINK" TargetMode="Externa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705503" y="4128885"/>
            <a:ext cx="8229600" cy="2010794"/>
          </a:xfrm>
        </p:spPr>
        <p:txBody>
          <a:bodyPr/>
          <a:lstStyle/>
          <a:p>
            <a:pPr marL="0" indent="0" algn="ctr" eaLnBrk="1" hangingPunct="1">
              <a:buNone/>
            </a:pPr>
            <a:r>
              <a:rPr lang="en-GB" altLang="en-US" b="1">
                <a:solidFill>
                  <a:srgbClr val="7030A0"/>
                </a:solidFill>
              </a:rPr>
              <a:t>Central Bedfordshire </a:t>
            </a:r>
          </a:p>
          <a:p>
            <a:pPr marL="0" indent="0" algn="ctr" eaLnBrk="1" hangingPunct="1">
              <a:buNone/>
            </a:pPr>
            <a:r>
              <a:rPr lang="en-GB" altLang="en-US" b="1">
                <a:solidFill>
                  <a:srgbClr val="7030A0"/>
                </a:solidFill>
              </a:rPr>
              <a:t>Multi-Agency Safeguarding Arrangements</a:t>
            </a:r>
          </a:p>
          <a:p>
            <a:pPr marL="0" indent="0" algn="ctr" eaLnBrk="1" hangingPunct="1">
              <a:buNone/>
            </a:pPr>
            <a:endParaRPr lang="en-GB" altLang="en-US">
              <a:solidFill>
                <a:srgbClr val="0066FF"/>
              </a:solidFill>
            </a:endParaRPr>
          </a:p>
          <a:p>
            <a:pPr marL="0" indent="0" algn="ctr" eaLnBrk="1" hangingPunct="1">
              <a:buNone/>
            </a:pPr>
            <a:endParaRPr lang="en-GB" altLang="en-US">
              <a:solidFill>
                <a:srgbClr val="0066FF"/>
              </a:solidFill>
            </a:endParaRPr>
          </a:p>
          <a:p>
            <a:pPr marL="0" indent="0" algn="ctr" eaLnBrk="1" hangingPunct="1">
              <a:buNone/>
            </a:pPr>
            <a:endParaRPr lang="en-GB" altLang="en-US">
              <a:solidFill>
                <a:srgbClr val="FF0066"/>
              </a:solidFill>
            </a:endParaRPr>
          </a:p>
        </p:txBody>
      </p:sp>
      <p:pic>
        <p:nvPicPr>
          <p:cNvPr id="3075"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28897"/>
            <a:ext cx="1631633" cy="13838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a:spLocks noChangeArrowheads="1"/>
          </p:cNvSpPr>
          <p:nvPr/>
        </p:nvSpPr>
        <p:spPr bwMode="auto">
          <a:xfrm>
            <a:off x="5087692" y="6144567"/>
            <a:ext cx="4237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altLang="en-US" b="1" dirty="0">
                <a:solidFill>
                  <a:srgbClr val="7030A0"/>
                </a:solidFill>
                <a:latin typeface="Arial Rounded MT Bold"/>
              </a:rPr>
              <a:t>Central Bedfordshire Safeguarding Children Partnership </a:t>
            </a:r>
            <a:endParaRPr lang="en-GB" altLang="en-US" b="1" dirty="0">
              <a:solidFill>
                <a:srgbClr val="7030A0"/>
              </a:solidFill>
              <a:latin typeface="Arial Rounded MT Bold" pitchFamily="34" charset="0"/>
            </a:endParaRPr>
          </a:p>
        </p:txBody>
      </p:sp>
      <p:pic>
        <p:nvPicPr>
          <p:cNvPr id="7" name="Picture 6">
            <a:extLst>
              <a:ext uri="{FF2B5EF4-FFF2-40B4-BE49-F238E27FC236}">
                <a16:creationId xmlns:a16="http://schemas.microsoft.com/office/drawing/2014/main" id="{7E5C87FA-6AE3-4F4F-83F1-95C3931EB27D}"/>
              </a:ext>
            </a:extLst>
          </p:cNvPr>
          <p:cNvPicPr/>
          <p:nvPr/>
        </p:nvPicPr>
        <p:blipFill>
          <a:blip r:embed="rId3">
            <a:extLst>
              <a:ext uri="{28A0092B-C50C-407E-A947-70E740481C1C}">
                <a14:useLocalDpi xmlns:a14="http://schemas.microsoft.com/office/drawing/2010/main" val="0"/>
              </a:ext>
            </a:extLst>
          </a:blip>
          <a:stretch>
            <a:fillRect/>
          </a:stretch>
        </p:blipFill>
        <p:spPr>
          <a:xfrm>
            <a:off x="2267744" y="908720"/>
            <a:ext cx="4608512" cy="2992280"/>
          </a:xfrm>
          <a:prstGeom prst="rect">
            <a:avLst/>
          </a:prstGeom>
        </p:spPr>
      </p:pic>
    </p:spTree>
    <p:extLst>
      <p:ext uri="{BB962C8B-B14F-4D97-AF65-F5344CB8AC3E}">
        <p14:creationId xmlns:p14="http://schemas.microsoft.com/office/powerpoint/2010/main" val="394287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D12D-0847-B14E-B2EB-B581698E78DA}"/>
              </a:ext>
            </a:extLst>
          </p:cNvPr>
          <p:cNvSpPr>
            <a:spLocks noGrp="1"/>
          </p:cNvSpPr>
          <p:nvPr>
            <p:ph type="title"/>
          </p:nvPr>
        </p:nvSpPr>
        <p:spPr>
          <a:xfrm>
            <a:off x="1115616" y="180283"/>
            <a:ext cx="8229600" cy="1143000"/>
          </a:xfrm>
        </p:spPr>
        <p:txBody>
          <a:bodyPr>
            <a:noAutofit/>
          </a:bodyPr>
          <a:lstStyle/>
          <a:p>
            <a:r>
              <a:rPr lang="en-US" sz="3600" b="1">
                <a:solidFill>
                  <a:srgbClr val="7030A0"/>
                </a:solidFill>
              </a:rPr>
              <a:t>Central Bedfordshire Multi-Agency Safeguarding Arrangements</a:t>
            </a:r>
            <a:endParaRPr lang="en-US" sz="3600"/>
          </a:p>
        </p:txBody>
      </p:sp>
      <p:sp>
        <p:nvSpPr>
          <p:cNvPr id="3" name="Content Placeholder 2">
            <a:extLst>
              <a:ext uri="{FF2B5EF4-FFF2-40B4-BE49-F238E27FC236}">
                <a16:creationId xmlns:a16="http://schemas.microsoft.com/office/drawing/2014/main" id="{C5DD47F9-AD47-174C-B57E-D1F314BA4BEA}"/>
              </a:ext>
            </a:extLst>
          </p:cNvPr>
          <p:cNvSpPr>
            <a:spLocks noGrp="1"/>
          </p:cNvSpPr>
          <p:nvPr>
            <p:ph idx="1"/>
          </p:nvPr>
        </p:nvSpPr>
        <p:spPr/>
        <p:txBody>
          <a:bodyPr vert="horz" lIns="91440" tIns="45720" rIns="91440" bIns="45720" rtlCol="0" anchor="t">
            <a:normAutofit fontScale="77500" lnSpcReduction="20000"/>
          </a:bodyPr>
          <a:lstStyle/>
          <a:p>
            <a:r>
              <a:rPr lang="en-GB" sz="3100" dirty="0">
                <a:solidFill>
                  <a:srgbClr val="7030A0"/>
                </a:solidFill>
              </a:rPr>
              <a:t>Central Bedfordshire has its own Strategic Safeguarding Children Board which is chaired by an Independent Scrutineer. </a:t>
            </a:r>
          </a:p>
          <a:p>
            <a:r>
              <a:rPr lang="en-GB" sz="3100" dirty="0">
                <a:solidFill>
                  <a:srgbClr val="7030A0"/>
                </a:solidFill>
              </a:rPr>
              <a:t>It  also has its own individual Case Review Group which is also independently chaired. </a:t>
            </a:r>
            <a:endParaRPr lang="en-GB" sz="3100" dirty="0">
              <a:solidFill>
                <a:srgbClr val="7030A0"/>
              </a:solidFill>
              <a:cs typeface="Calibri"/>
            </a:endParaRPr>
          </a:p>
          <a:p>
            <a:r>
              <a:rPr lang="en-GB" sz="3100" dirty="0">
                <a:solidFill>
                  <a:srgbClr val="7030A0"/>
                </a:solidFill>
              </a:rPr>
              <a:t>The Case Review Group is responsible for taking forward local Child Safeguarding Practice Reviews and linking in with the National Safeguarding Practice Review Panel. </a:t>
            </a:r>
            <a:endParaRPr lang="en-GB" sz="3100" dirty="0">
              <a:solidFill>
                <a:srgbClr val="7030A0"/>
              </a:solidFill>
              <a:cs typeface="Calibri"/>
            </a:endParaRPr>
          </a:p>
          <a:p>
            <a:r>
              <a:rPr lang="en-GB" sz="3100" dirty="0">
                <a:solidFill>
                  <a:srgbClr val="7030A0"/>
                </a:solidFill>
                <a:cs typeface="Calibri"/>
              </a:rPr>
              <a:t>There is also a Central Bedfordshire focused Performance Group</a:t>
            </a:r>
            <a:endParaRPr lang="en-GB" sz="3100">
              <a:solidFill>
                <a:srgbClr val="7030A0"/>
              </a:solidFill>
              <a:cs typeface="Calibri"/>
            </a:endParaRPr>
          </a:p>
          <a:p>
            <a:r>
              <a:rPr lang="en-GB" sz="3100" dirty="0">
                <a:solidFill>
                  <a:srgbClr val="7030A0"/>
                </a:solidFill>
              </a:rPr>
              <a:t>Underneath these groups as much work as possible is completed using a Pan Bedfordshire approach, and there is a selection of Pan Bedfordshire Sub-groups.</a:t>
            </a:r>
            <a:endParaRPr lang="en-GB" sz="3100" dirty="0">
              <a:solidFill>
                <a:srgbClr val="7030A0"/>
              </a:solidFill>
              <a:cs typeface="Calibri"/>
            </a:endParaRPr>
          </a:p>
          <a:p>
            <a:endParaRPr lang="en-US"/>
          </a:p>
        </p:txBody>
      </p:sp>
      <p:pic>
        <p:nvPicPr>
          <p:cNvPr id="4" name="Picture 4">
            <a:extLst>
              <a:ext uri="{FF2B5EF4-FFF2-40B4-BE49-F238E27FC236}">
                <a16:creationId xmlns:a16="http://schemas.microsoft.com/office/drawing/2014/main" id="{3A038677-2066-3340-BF89-AB988D191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34379"/>
            <a:ext cx="1547664" cy="13126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79C597DE-AD8D-4740-A27E-C47BDE0E9371}"/>
              </a:ext>
            </a:extLst>
          </p:cNvPr>
          <p:cNvSpPr/>
          <p:nvPr/>
        </p:nvSpPr>
        <p:spPr>
          <a:xfrm>
            <a:off x="5561654" y="6270238"/>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a:t>
            </a:r>
          </a:p>
          <a:p>
            <a:r>
              <a:rPr lang="en-GB" altLang="en-US" sz="1600" b="1" dirty="0">
                <a:solidFill>
                  <a:srgbClr val="7030A0"/>
                </a:solidFill>
                <a:latin typeface="Arial Rounded MT Bold"/>
              </a:rPr>
              <a:t>Safeguarding Children Partnership </a:t>
            </a:r>
            <a:endParaRPr lang="en-US" sz="1600" dirty="0"/>
          </a:p>
        </p:txBody>
      </p:sp>
    </p:spTree>
    <p:extLst>
      <p:ext uri="{BB962C8B-B14F-4D97-AF65-F5344CB8AC3E}">
        <p14:creationId xmlns:p14="http://schemas.microsoft.com/office/powerpoint/2010/main" val="1150848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8D82-6F5B-F348-B1D9-C16D0FD4918B}"/>
              </a:ext>
            </a:extLst>
          </p:cNvPr>
          <p:cNvSpPr>
            <a:spLocks noGrp="1"/>
          </p:cNvSpPr>
          <p:nvPr>
            <p:ph type="title"/>
          </p:nvPr>
        </p:nvSpPr>
        <p:spPr>
          <a:xfrm>
            <a:off x="774553" y="341784"/>
            <a:ext cx="8229600" cy="1143000"/>
          </a:xfrm>
        </p:spPr>
        <p:txBody>
          <a:bodyPr>
            <a:noAutofit/>
          </a:bodyPr>
          <a:lstStyle/>
          <a:p>
            <a:br>
              <a:rPr lang="en-US" sz="3600" b="1">
                <a:solidFill>
                  <a:srgbClr val="7030A0"/>
                </a:solidFill>
              </a:rPr>
            </a:br>
            <a:r>
              <a:rPr lang="en-US" sz="3600" b="1">
                <a:solidFill>
                  <a:srgbClr val="7030A0"/>
                </a:solidFill>
              </a:rPr>
              <a:t>Key Principles</a:t>
            </a:r>
            <a:br>
              <a:rPr lang="en-US" sz="3600" b="1">
                <a:solidFill>
                  <a:srgbClr val="7030A0"/>
                </a:solidFill>
              </a:rPr>
            </a:br>
            <a:endParaRPr lang="en-US" sz="3600" b="1">
              <a:solidFill>
                <a:srgbClr val="7030A0"/>
              </a:solidFill>
            </a:endParaRPr>
          </a:p>
        </p:txBody>
      </p:sp>
      <p:sp>
        <p:nvSpPr>
          <p:cNvPr id="3" name="Content Placeholder 2">
            <a:extLst>
              <a:ext uri="{FF2B5EF4-FFF2-40B4-BE49-F238E27FC236}">
                <a16:creationId xmlns:a16="http://schemas.microsoft.com/office/drawing/2014/main" id="{A4426531-DC52-1A49-BBC5-0ED0BA4E22AF}"/>
              </a:ext>
            </a:extLst>
          </p:cNvPr>
          <p:cNvSpPr>
            <a:spLocks noGrp="1"/>
          </p:cNvSpPr>
          <p:nvPr>
            <p:ph idx="1"/>
          </p:nvPr>
        </p:nvSpPr>
        <p:spPr>
          <a:xfrm>
            <a:off x="457200" y="1484784"/>
            <a:ext cx="8229600" cy="4740985"/>
          </a:xfrm>
        </p:spPr>
        <p:txBody>
          <a:bodyPr>
            <a:normAutofit fontScale="25000" lnSpcReduction="20000"/>
          </a:bodyPr>
          <a:lstStyle/>
          <a:p>
            <a:pPr marL="0" indent="0">
              <a:buNone/>
            </a:pPr>
            <a:endParaRPr lang="en-US" sz="8000" b="1">
              <a:solidFill>
                <a:srgbClr val="7030A0"/>
              </a:solidFill>
            </a:endParaRPr>
          </a:p>
          <a:p>
            <a:pPr lvl="0"/>
            <a:r>
              <a:rPr lang="en-GB" sz="8800">
                <a:solidFill>
                  <a:srgbClr val="7030A0"/>
                </a:solidFill>
              </a:rPr>
              <a:t>Safeguard the rights of all children consistently across the county but not losing the focus on the needs of Central Bedfordshire children and young people </a:t>
            </a:r>
          </a:p>
          <a:p>
            <a:pPr lvl="0"/>
            <a:r>
              <a:rPr lang="en-GB" sz="8800">
                <a:solidFill>
                  <a:srgbClr val="7030A0"/>
                </a:solidFill>
              </a:rPr>
              <a:t>That all partners keep the child in focus when making decisions about their lives and work in partnership with them and their families.</a:t>
            </a:r>
          </a:p>
          <a:p>
            <a:pPr lvl="0"/>
            <a:r>
              <a:rPr lang="en-GB" sz="8800">
                <a:solidFill>
                  <a:srgbClr val="7030A0"/>
                </a:solidFill>
              </a:rPr>
              <a:t>All partners to champion a continues cycle of learning, to further develop service provision and delivery to support the child and their family.</a:t>
            </a:r>
          </a:p>
          <a:p>
            <a:pPr lvl="0"/>
            <a:r>
              <a:rPr lang="en-GB" sz="8800">
                <a:solidFill>
                  <a:srgbClr val="7030A0"/>
                </a:solidFill>
              </a:rPr>
              <a:t>Duty to co-operate on all partners, particularly schools </a:t>
            </a:r>
          </a:p>
          <a:p>
            <a:pPr lvl="0"/>
            <a:r>
              <a:rPr lang="en-GB" sz="8800">
                <a:solidFill>
                  <a:srgbClr val="7030A0"/>
                </a:solidFill>
              </a:rPr>
              <a:t>Independent challenge, authority and resource to fulfil both statutory functions &amp; ensure learning</a:t>
            </a:r>
          </a:p>
          <a:p>
            <a:pPr lvl="0"/>
            <a:r>
              <a:rPr lang="en-GB" sz="8800">
                <a:solidFill>
                  <a:srgbClr val="7030A0"/>
                </a:solidFill>
              </a:rPr>
              <a:t>That any change is not led by austerity or efficiencies but by measurable improvements in the safeguarding system that benefit children and families</a:t>
            </a:r>
          </a:p>
          <a:p>
            <a:endParaRPr lang="en-US" b="1">
              <a:solidFill>
                <a:srgbClr val="7030A0"/>
              </a:solidFill>
            </a:endParaRPr>
          </a:p>
        </p:txBody>
      </p:sp>
      <p:pic>
        <p:nvPicPr>
          <p:cNvPr id="4" name="Picture 4">
            <a:extLst>
              <a:ext uri="{FF2B5EF4-FFF2-40B4-BE49-F238E27FC236}">
                <a16:creationId xmlns:a16="http://schemas.microsoft.com/office/drawing/2014/main" id="{C77AC571-5D23-3D41-9736-D12F666B1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 y="1"/>
            <a:ext cx="1547665" cy="1312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F2775D05-7096-DE45-92BD-85FC0C5AD351}"/>
              </a:ext>
            </a:extLst>
          </p:cNvPr>
          <p:cNvSpPr/>
          <p:nvPr/>
        </p:nvSpPr>
        <p:spPr>
          <a:xfrm>
            <a:off x="5404899" y="6277557"/>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latin typeface="Arial Rounded MT Bold"/>
            </a:endParaRPr>
          </a:p>
        </p:txBody>
      </p:sp>
    </p:spTree>
    <p:extLst>
      <p:ext uri="{BB962C8B-B14F-4D97-AF65-F5344CB8AC3E}">
        <p14:creationId xmlns:p14="http://schemas.microsoft.com/office/powerpoint/2010/main" val="183281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23AD-5782-E446-BC89-6355D13E349F}"/>
              </a:ext>
            </a:extLst>
          </p:cNvPr>
          <p:cNvSpPr>
            <a:spLocks noGrp="1"/>
          </p:cNvSpPr>
          <p:nvPr>
            <p:ph type="title"/>
          </p:nvPr>
        </p:nvSpPr>
        <p:spPr>
          <a:xfrm>
            <a:off x="910131" y="296911"/>
            <a:ext cx="8229600" cy="1143000"/>
          </a:xfrm>
        </p:spPr>
        <p:txBody>
          <a:bodyPr>
            <a:normAutofit/>
          </a:bodyPr>
          <a:lstStyle/>
          <a:p>
            <a:r>
              <a:rPr lang="en-US" sz="3600" b="1">
                <a:solidFill>
                  <a:srgbClr val="7030A0"/>
                </a:solidFill>
              </a:rPr>
              <a:t>Governance and Reporting</a:t>
            </a:r>
          </a:p>
        </p:txBody>
      </p:sp>
      <p:sp>
        <p:nvSpPr>
          <p:cNvPr id="3" name="Content Placeholder 2">
            <a:extLst>
              <a:ext uri="{FF2B5EF4-FFF2-40B4-BE49-F238E27FC236}">
                <a16:creationId xmlns:a16="http://schemas.microsoft.com/office/drawing/2014/main" id="{B27BF895-FBE7-8D4B-8DFD-3F724F9FF3C0}"/>
              </a:ext>
            </a:extLst>
          </p:cNvPr>
          <p:cNvSpPr>
            <a:spLocks noGrp="1"/>
          </p:cNvSpPr>
          <p:nvPr>
            <p:ph idx="1"/>
          </p:nvPr>
        </p:nvSpPr>
        <p:spPr>
          <a:xfrm>
            <a:off x="457200" y="1596486"/>
            <a:ext cx="8229600" cy="4525963"/>
          </a:xfrm>
        </p:spPr>
        <p:txBody>
          <a:bodyPr vert="horz" lIns="91440" tIns="45720" rIns="91440" bIns="45720" rtlCol="0" anchor="t">
            <a:normAutofit fontScale="62500" lnSpcReduction="20000"/>
          </a:bodyPr>
          <a:lstStyle/>
          <a:p>
            <a:pPr marL="0" indent="0">
              <a:buNone/>
            </a:pPr>
            <a:r>
              <a:rPr lang="en-GB" b="1" dirty="0">
                <a:solidFill>
                  <a:srgbClr val="7030A0"/>
                </a:solidFill>
              </a:rPr>
              <a:t>Governance:</a:t>
            </a:r>
            <a:endParaRPr lang="en-GB" dirty="0">
              <a:solidFill>
                <a:srgbClr val="7030A0"/>
              </a:solidFill>
            </a:endParaRPr>
          </a:p>
          <a:p>
            <a:r>
              <a:rPr lang="en-GB" dirty="0">
                <a:solidFill>
                  <a:srgbClr val="7030A0"/>
                </a:solidFill>
              </a:rPr>
              <a:t>The Governance for the multi-agency safeguarding arrangements sits with the 3 Multi-agency Safeguarding Partners and sits within their internal governance structures:</a:t>
            </a:r>
            <a:endParaRPr lang="en-GB" dirty="0">
              <a:solidFill>
                <a:srgbClr val="7030A0"/>
              </a:solidFill>
              <a:cs typeface="Calibri"/>
            </a:endParaRPr>
          </a:p>
          <a:p>
            <a:endParaRPr lang="en-GB">
              <a:solidFill>
                <a:srgbClr val="7030A0"/>
              </a:solidFill>
            </a:endParaRPr>
          </a:p>
          <a:p>
            <a:pPr lvl="1"/>
            <a:r>
              <a:rPr lang="en-GB" dirty="0">
                <a:solidFill>
                  <a:srgbClr val="7030A0"/>
                </a:solidFill>
              </a:rPr>
              <a:t>Local Authority – Executive Committee</a:t>
            </a:r>
            <a:endParaRPr lang="en-GB" dirty="0">
              <a:solidFill>
                <a:srgbClr val="7030A0"/>
              </a:solidFill>
              <a:cs typeface="Calibri"/>
            </a:endParaRPr>
          </a:p>
          <a:p>
            <a:pPr lvl="1"/>
            <a:r>
              <a:rPr lang="en-GB" dirty="0">
                <a:solidFill>
                  <a:srgbClr val="7030A0"/>
                </a:solidFill>
              </a:rPr>
              <a:t>Bedfordshire, Luton and Milton Keynes Integrated Care Board (BLMK) – ICB Governing Board </a:t>
            </a:r>
            <a:endParaRPr lang="en-GB" dirty="0">
              <a:solidFill>
                <a:srgbClr val="7030A0"/>
              </a:solidFill>
              <a:cs typeface="Calibri"/>
            </a:endParaRPr>
          </a:p>
          <a:p>
            <a:pPr lvl="1"/>
            <a:r>
              <a:rPr lang="en-GB" dirty="0">
                <a:solidFill>
                  <a:srgbClr val="7030A0"/>
                </a:solidFill>
              </a:rPr>
              <a:t>Bedfordshire Police – The PEEL Board</a:t>
            </a:r>
            <a:endParaRPr lang="en-GB" dirty="0">
              <a:solidFill>
                <a:srgbClr val="7030A0"/>
              </a:solidFill>
              <a:cs typeface="Calibri"/>
            </a:endParaRPr>
          </a:p>
          <a:p>
            <a:endParaRPr lang="en-GB">
              <a:solidFill>
                <a:srgbClr val="7030A0"/>
              </a:solidFill>
            </a:endParaRPr>
          </a:p>
          <a:p>
            <a:pPr marL="0" indent="0">
              <a:buNone/>
            </a:pPr>
            <a:r>
              <a:rPr lang="en-GB" b="1" dirty="0">
                <a:solidFill>
                  <a:srgbClr val="7030A0"/>
                </a:solidFill>
              </a:rPr>
              <a:t>Reporting:</a:t>
            </a:r>
            <a:endParaRPr lang="en-GB" dirty="0">
              <a:solidFill>
                <a:srgbClr val="7030A0"/>
              </a:solidFill>
            </a:endParaRPr>
          </a:p>
          <a:p>
            <a:r>
              <a:rPr lang="en-GB" dirty="0">
                <a:solidFill>
                  <a:srgbClr val="7030A0"/>
                </a:solidFill>
              </a:rPr>
              <a:t>In order to bring about transparency the Central Bedfordshire Multi-Agency Safeguarding Arrangements publishes a report at least every 12 months which sets out what has been done as a result of the arrangements and will include information on child safeguarding practice reviews.</a:t>
            </a:r>
            <a:endParaRPr lang="en-GB" dirty="0">
              <a:solidFill>
                <a:srgbClr val="7030A0"/>
              </a:solidFill>
              <a:cs typeface="Calibri"/>
            </a:endParaRPr>
          </a:p>
          <a:p>
            <a:endParaRPr lang="en-US"/>
          </a:p>
        </p:txBody>
      </p:sp>
      <p:pic>
        <p:nvPicPr>
          <p:cNvPr id="6" name="Picture 4">
            <a:extLst>
              <a:ext uri="{FF2B5EF4-FFF2-40B4-BE49-F238E27FC236}">
                <a16:creationId xmlns:a16="http://schemas.microsoft.com/office/drawing/2014/main" id="{6448EE49-1A60-B643-B10C-166F4F47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69" y="0"/>
            <a:ext cx="1513088" cy="1283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F028D033-1C15-2343-BC8D-6618B5C1CB45}"/>
              </a:ext>
            </a:extLst>
          </p:cNvPr>
          <p:cNvSpPr/>
          <p:nvPr/>
        </p:nvSpPr>
        <p:spPr>
          <a:xfrm>
            <a:off x="5444088" y="6267264"/>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latin typeface="Arial Rounded MT Bold"/>
            </a:endParaRPr>
          </a:p>
        </p:txBody>
      </p:sp>
    </p:spTree>
    <p:extLst>
      <p:ext uri="{BB962C8B-B14F-4D97-AF65-F5344CB8AC3E}">
        <p14:creationId xmlns:p14="http://schemas.microsoft.com/office/powerpoint/2010/main" val="71901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23AD-5782-E446-BC89-6355D13E349F}"/>
              </a:ext>
            </a:extLst>
          </p:cNvPr>
          <p:cNvSpPr>
            <a:spLocks noGrp="1"/>
          </p:cNvSpPr>
          <p:nvPr>
            <p:ph type="title"/>
          </p:nvPr>
        </p:nvSpPr>
        <p:spPr>
          <a:xfrm>
            <a:off x="5403753" y="1368065"/>
            <a:ext cx="3735978" cy="711926"/>
          </a:xfrm>
        </p:spPr>
        <p:txBody>
          <a:bodyPr>
            <a:normAutofit/>
          </a:bodyPr>
          <a:lstStyle/>
          <a:p>
            <a:r>
              <a:rPr lang="en-US" sz="3600" b="1" dirty="0">
                <a:solidFill>
                  <a:srgbClr val="7030A0"/>
                </a:solidFill>
                <a:cs typeface="Calibri"/>
              </a:rPr>
              <a:t>Structure Chart</a:t>
            </a:r>
          </a:p>
        </p:txBody>
      </p:sp>
      <p:sp>
        <p:nvSpPr>
          <p:cNvPr id="3" name="Content Placeholder 2">
            <a:extLst>
              <a:ext uri="{FF2B5EF4-FFF2-40B4-BE49-F238E27FC236}">
                <a16:creationId xmlns:a16="http://schemas.microsoft.com/office/drawing/2014/main" id="{B27BF895-FBE7-8D4B-8DFD-3F724F9FF3C0}"/>
              </a:ext>
            </a:extLst>
          </p:cNvPr>
          <p:cNvSpPr>
            <a:spLocks noGrp="1"/>
          </p:cNvSpPr>
          <p:nvPr>
            <p:ph idx="1"/>
          </p:nvPr>
        </p:nvSpPr>
        <p:spPr>
          <a:xfrm>
            <a:off x="457200" y="1596486"/>
            <a:ext cx="8229600" cy="4525963"/>
          </a:xfrm>
        </p:spPr>
        <p:txBody>
          <a:bodyPr vert="horz" lIns="91440" tIns="45720" rIns="91440" bIns="45720" rtlCol="0" anchor="t">
            <a:normAutofit/>
          </a:bodyPr>
          <a:lstStyle/>
          <a:p>
            <a:pPr marL="0" indent="0">
              <a:buNone/>
            </a:pPr>
            <a:endParaRPr lang="en-GB" b="1" dirty="0">
              <a:solidFill>
                <a:srgbClr val="7030A0"/>
              </a:solidFill>
              <a:cs typeface="Calibri"/>
            </a:endParaRPr>
          </a:p>
          <a:p>
            <a:endParaRPr lang="en-US"/>
          </a:p>
        </p:txBody>
      </p:sp>
      <p:pic>
        <p:nvPicPr>
          <p:cNvPr id="6" name="Picture 4">
            <a:extLst>
              <a:ext uri="{FF2B5EF4-FFF2-40B4-BE49-F238E27FC236}">
                <a16:creationId xmlns:a16="http://schemas.microsoft.com/office/drawing/2014/main" id="{6448EE49-1A60-B643-B10C-166F4F47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19915" y="0"/>
            <a:ext cx="1513088" cy="1283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F028D033-1C15-2343-BC8D-6618B5C1CB45}"/>
              </a:ext>
            </a:extLst>
          </p:cNvPr>
          <p:cNvSpPr/>
          <p:nvPr/>
        </p:nvSpPr>
        <p:spPr>
          <a:xfrm>
            <a:off x="5561654" y="6267264"/>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 </a:t>
            </a:r>
            <a:endParaRPr lang="en-US" sz="1600" dirty="0">
              <a:latin typeface="Arial Rounded MT Bold"/>
            </a:endParaRPr>
          </a:p>
        </p:txBody>
      </p:sp>
      <p:pic>
        <p:nvPicPr>
          <p:cNvPr id="4" name="Picture 4" descr="A picture containing timeline&#10;&#10;Description automatically generated">
            <a:extLst>
              <a:ext uri="{FF2B5EF4-FFF2-40B4-BE49-F238E27FC236}">
                <a16:creationId xmlns:a16="http://schemas.microsoft.com/office/drawing/2014/main" id="{8A68FD84-09D7-3EB9-3F0C-FB7D56822FB5}"/>
              </a:ext>
            </a:extLst>
          </p:cNvPr>
          <p:cNvPicPr>
            <a:picLocks noChangeAspect="1"/>
          </p:cNvPicPr>
          <p:nvPr/>
        </p:nvPicPr>
        <p:blipFill>
          <a:blip r:embed="rId3"/>
          <a:stretch>
            <a:fillRect/>
          </a:stretch>
        </p:blipFill>
        <p:spPr>
          <a:xfrm>
            <a:off x="457200" y="78469"/>
            <a:ext cx="4833256" cy="6779436"/>
          </a:xfrm>
          <a:prstGeom prst="rect">
            <a:avLst/>
          </a:prstGeom>
        </p:spPr>
      </p:pic>
    </p:spTree>
    <p:extLst>
      <p:ext uri="{BB962C8B-B14F-4D97-AF65-F5344CB8AC3E}">
        <p14:creationId xmlns:p14="http://schemas.microsoft.com/office/powerpoint/2010/main" val="419871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C5AF-276E-704A-B32D-E88DAABAA620}"/>
              </a:ext>
            </a:extLst>
          </p:cNvPr>
          <p:cNvSpPr>
            <a:spLocks noGrp="1"/>
          </p:cNvSpPr>
          <p:nvPr>
            <p:ph type="title"/>
          </p:nvPr>
        </p:nvSpPr>
        <p:spPr/>
        <p:txBody>
          <a:bodyPr/>
          <a:lstStyle/>
          <a:p>
            <a:r>
              <a:rPr lang="en-US" sz="3600" b="1">
                <a:solidFill>
                  <a:srgbClr val="7030A0"/>
                </a:solidFill>
              </a:rPr>
              <a:t>Independent Scrutiny </a:t>
            </a:r>
          </a:p>
        </p:txBody>
      </p:sp>
      <p:sp>
        <p:nvSpPr>
          <p:cNvPr id="3" name="Content Placeholder 2">
            <a:extLst>
              <a:ext uri="{FF2B5EF4-FFF2-40B4-BE49-F238E27FC236}">
                <a16:creationId xmlns:a16="http://schemas.microsoft.com/office/drawing/2014/main" id="{90E6F8A7-2B21-4242-B2EB-7C4A73AE3CC9}"/>
              </a:ext>
            </a:extLst>
          </p:cNvPr>
          <p:cNvSpPr>
            <a:spLocks noGrp="1"/>
          </p:cNvSpPr>
          <p:nvPr>
            <p:ph idx="1"/>
          </p:nvPr>
        </p:nvSpPr>
        <p:spPr>
          <a:xfrm>
            <a:off x="457200" y="1352005"/>
            <a:ext cx="8229600" cy="4930912"/>
          </a:xfrm>
        </p:spPr>
        <p:txBody>
          <a:bodyPr/>
          <a:lstStyle/>
          <a:p>
            <a:r>
              <a:rPr lang="en-GB" sz="2000" dirty="0">
                <a:solidFill>
                  <a:srgbClr val="7030A0"/>
                </a:solidFill>
                <a:latin typeface="Calibri"/>
                <a:cs typeface="Calibri"/>
              </a:rPr>
              <a:t>The Central Bedfordshire Multi-agency Safeguarding Arrangements are chaired and scrutinised by an independent appointment. </a:t>
            </a:r>
            <a:endParaRPr lang="en-GB" sz="2000" dirty="0">
              <a:solidFill>
                <a:srgbClr val="7030A0"/>
              </a:solidFill>
              <a:latin typeface="Calibri" panose="020F0502020204030204" pitchFamily="34" charset="0"/>
              <a:cs typeface="Calibri" panose="020F0502020204030204" pitchFamily="34" charset="0"/>
            </a:endParaRPr>
          </a:p>
          <a:p>
            <a:pPr marL="0" indent="0">
              <a:buNone/>
            </a:pPr>
            <a:endParaRPr lang="en-GB" sz="2000">
              <a:solidFill>
                <a:srgbClr val="7030A0"/>
              </a:solidFill>
              <a:latin typeface="Calibri" panose="020F0502020204030204" pitchFamily="34" charset="0"/>
              <a:cs typeface="Calibri" panose="020F0502020204030204" pitchFamily="34" charset="0"/>
            </a:endParaRPr>
          </a:p>
          <a:p>
            <a:r>
              <a:rPr lang="en-GB" sz="2000" dirty="0">
                <a:solidFill>
                  <a:srgbClr val="7030A0"/>
                </a:solidFill>
                <a:latin typeface="Calibri"/>
                <a:cs typeface="Calibri"/>
              </a:rPr>
              <a:t>The Chief Executive of the Local Authority, drawing on the other multi-agency partners holds the chair to account for the effective working of the Multi-Agency Safeguarding Arrangements. </a:t>
            </a:r>
            <a:endParaRPr lang="en-GB" sz="2000" dirty="0">
              <a:solidFill>
                <a:srgbClr val="7030A0"/>
              </a:solidFill>
              <a:latin typeface="Calibri" panose="020F0502020204030204" pitchFamily="34" charset="0"/>
              <a:cs typeface="Calibri" panose="020F0502020204030204" pitchFamily="34" charset="0"/>
            </a:endParaRPr>
          </a:p>
          <a:p>
            <a:endParaRPr lang="en-GB" sz="2000">
              <a:solidFill>
                <a:srgbClr val="7030A0"/>
              </a:solidFill>
              <a:latin typeface="Calibri" panose="020F0502020204030204" pitchFamily="34" charset="0"/>
              <a:cs typeface="Calibri" panose="020F0502020204030204" pitchFamily="34" charset="0"/>
            </a:endParaRPr>
          </a:p>
          <a:p>
            <a:r>
              <a:rPr lang="en-GB" sz="2000" dirty="0">
                <a:solidFill>
                  <a:srgbClr val="7030A0"/>
                </a:solidFill>
                <a:latin typeface="Calibri"/>
                <a:cs typeface="Calibri"/>
              </a:rPr>
              <a:t>The Independent Chair/Scrutineer is responsible for scrutinising and challenging local partners and considering how effectively the safeguarding arrangements are working for children, families and practitioners and how well are the safeguarding partners providing strong leadership.</a:t>
            </a:r>
          </a:p>
          <a:p>
            <a:pPr marL="0" indent="0">
              <a:buNone/>
            </a:pPr>
            <a:endParaRPr lang="en-GB" sz="2000">
              <a:solidFill>
                <a:srgbClr val="7030A0"/>
              </a:solidFill>
              <a:latin typeface="Calibri" panose="020F0502020204030204" pitchFamily="34" charset="0"/>
              <a:cs typeface="Calibri" panose="020F0502020204030204" pitchFamily="34" charset="0"/>
            </a:endParaRPr>
          </a:p>
          <a:p>
            <a:r>
              <a:rPr lang="en-GB" sz="2000" dirty="0">
                <a:solidFill>
                  <a:srgbClr val="7030A0"/>
                </a:solidFill>
                <a:latin typeface="Calibri"/>
                <a:cs typeface="Calibri"/>
              </a:rPr>
              <a:t>The Strategic Safeguarding Board also has 1 lay member. </a:t>
            </a:r>
            <a:endParaRPr lang="en-US" sz="2000" dirty="0">
              <a:solidFill>
                <a:srgbClr val="7030A0"/>
              </a:solidFill>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05EC8DB0-77DB-DF47-A321-8AD66E0CF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31932"/>
            <a:ext cx="1547664" cy="13126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21CEFC2A-758B-D945-A899-0F52257EC60E}"/>
              </a:ext>
            </a:extLst>
          </p:cNvPr>
          <p:cNvSpPr/>
          <p:nvPr/>
        </p:nvSpPr>
        <p:spPr>
          <a:xfrm>
            <a:off x="5535529" y="6277911"/>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p>
        </p:txBody>
      </p:sp>
    </p:spTree>
    <p:extLst>
      <p:ext uri="{BB962C8B-B14F-4D97-AF65-F5344CB8AC3E}">
        <p14:creationId xmlns:p14="http://schemas.microsoft.com/office/powerpoint/2010/main" val="421916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0438-636A-9D4C-B182-E43DCC7AB9EF}"/>
              </a:ext>
            </a:extLst>
          </p:cNvPr>
          <p:cNvSpPr>
            <a:spLocks noGrp="1"/>
          </p:cNvSpPr>
          <p:nvPr>
            <p:ph type="title"/>
          </p:nvPr>
        </p:nvSpPr>
        <p:spPr/>
        <p:txBody>
          <a:bodyPr/>
          <a:lstStyle/>
          <a:p>
            <a:r>
              <a:rPr lang="en-US" sz="3600" b="1">
                <a:solidFill>
                  <a:srgbClr val="7030A0"/>
                </a:solidFill>
              </a:rPr>
              <a:t>Multi-Agency Partners</a:t>
            </a:r>
            <a:endParaRPr lang="en-US" sz="3600"/>
          </a:p>
        </p:txBody>
      </p:sp>
      <p:sp>
        <p:nvSpPr>
          <p:cNvPr id="3" name="Content Placeholder 2">
            <a:extLst>
              <a:ext uri="{FF2B5EF4-FFF2-40B4-BE49-F238E27FC236}">
                <a16:creationId xmlns:a16="http://schemas.microsoft.com/office/drawing/2014/main" id="{43F23EFF-1CD0-F747-902D-788CFD7F3C65}"/>
              </a:ext>
            </a:extLst>
          </p:cNvPr>
          <p:cNvSpPr>
            <a:spLocks noGrp="1"/>
          </p:cNvSpPr>
          <p:nvPr>
            <p:ph idx="1"/>
          </p:nvPr>
        </p:nvSpPr>
        <p:spPr>
          <a:xfrm>
            <a:off x="457200" y="1582214"/>
            <a:ext cx="8229600" cy="4525963"/>
          </a:xfrm>
        </p:spPr>
        <p:txBody>
          <a:bodyPr/>
          <a:lstStyle/>
          <a:p>
            <a:r>
              <a:rPr lang="en-GB" sz="2000" dirty="0">
                <a:solidFill>
                  <a:srgbClr val="7030A0"/>
                </a:solidFill>
                <a:latin typeface="Calibri"/>
                <a:cs typeface="Calibri"/>
              </a:rPr>
              <a:t>The multi-agency partners who are part  of the arrangements are listed in full within the MASA Documents, but examples are:</a:t>
            </a:r>
            <a:endParaRPr lang="en-GB" sz="2000" dirty="0">
              <a:solidFill>
                <a:srgbClr val="7030A0"/>
              </a:solidFill>
              <a:latin typeface="Calibri" panose="020F0502020204030204" pitchFamily="34" charset="0"/>
              <a:cs typeface="Calibri" panose="020F0502020204030204" pitchFamily="34" charset="0"/>
            </a:endParaRPr>
          </a:p>
          <a:p>
            <a:endParaRPr lang="en-US" sz="2000">
              <a:solidFill>
                <a:srgbClr val="7030A0"/>
              </a:solidFill>
              <a:latin typeface="Calibri" panose="020F0502020204030204" pitchFamily="34" charset="0"/>
              <a:cs typeface="Calibri" panose="020F0502020204030204" pitchFamily="34" charset="0"/>
            </a:endParaRPr>
          </a:p>
          <a:p>
            <a:r>
              <a:rPr lang="en-US" sz="2000" dirty="0">
                <a:solidFill>
                  <a:srgbClr val="7030A0"/>
                </a:solidFill>
                <a:latin typeface="Calibri"/>
                <a:cs typeface="Calibri"/>
              </a:rPr>
              <a:t> Local Authority, the Police, Health Commissioners and Providers, CAFCASS, Probation Services, Youth Offending Service, Education representatives, Lay Members and representatives from the Voluntary sector.</a:t>
            </a:r>
            <a:endParaRPr lang="en-GB" sz="2000" dirty="0">
              <a:solidFill>
                <a:srgbClr val="7030A0"/>
              </a:solidFill>
              <a:latin typeface="Calibri"/>
              <a:cs typeface="Calibri"/>
            </a:endParaRPr>
          </a:p>
        </p:txBody>
      </p:sp>
      <p:pic>
        <p:nvPicPr>
          <p:cNvPr id="4" name="Picture 4">
            <a:extLst>
              <a:ext uri="{FF2B5EF4-FFF2-40B4-BE49-F238E27FC236}">
                <a16:creationId xmlns:a16="http://schemas.microsoft.com/office/drawing/2014/main" id="{2F7C8EF6-1115-9C46-9B97-6BF4386B0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4364"/>
            <a:ext cx="1475656" cy="125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CD98BAB9-0764-3240-861C-75F3F85925D8}"/>
              </a:ext>
            </a:extLst>
          </p:cNvPr>
          <p:cNvSpPr/>
          <p:nvPr/>
        </p:nvSpPr>
        <p:spPr>
          <a:xfrm>
            <a:off x="5483277" y="6270613"/>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p>
        </p:txBody>
      </p:sp>
    </p:spTree>
    <p:extLst>
      <p:ext uri="{BB962C8B-B14F-4D97-AF65-F5344CB8AC3E}">
        <p14:creationId xmlns:p14="http://schemas.microsoft.com/office/powerpoint/2010/main" val="2503789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0438-636A-9D4C-B182-E43DCC7AB9EF}"/>
              </a:ext>
            </a:extLst>
          </p:cNvPr>
          <p:cNvSpPr>
            <a:spLocks noGrp="1"/>
          </p:cNvSpPr>
          <p:nvPr>
            <p:ph type="title"/>
          </p:nvPr>
        </p:nvSpPr>
        <p:spPr>
          <a:xfrm>
            <a:off x="457200" y="157073"/>
            <a:ext cx="8229600" cy="790303"/>
          </a:xfrm>
        </p:spPr>
        <p:txBody>
          <a:bodyPr/>
          <a:lstStyle/>
          <a:p>
            <a:r>
              <a:rPr lang="en-GB" sz="3200" b="1" dirty="0">
                <a:solidFill>
                  <a:srgbClr val="7030A0"/>
                </a:solidFill>
                <a:latin typeface="Calibri"/>
                <a:cs typeface="Calibri"/>
              </a:rPr>
              <a:t>Links to Education Settings</a:t>
            </a:r>
            <a:endParaRPr lang="en-US" dirty="0"/>
          </a:p>
        </p:txBody>
      </p:sp>
      <p:sp>
        <p:nvSpPr>
          <p:cNvPr id="3" name="Content Placeholder 2">
            <a:extLst>
              <a:ext uri="{FF2B5EF4-FFF2-40B4-BE49-F238E27FC236}">
                <a16:creationId xmlns:a16="http://schemas.microsoft.com/office/drawing/2014/main" id="{43F23EFF-1CD0-F747-902D-788CFD7F3C65}"/>
              </a:ext>
            </a:extLst>
          </p:cNvPr>
          <p:cNvSpPr>
            <a:spLocks noGrp="1"/>
          </p:cNvSpPr>
          <p:nvPr>
            <p:ph idx="1"/>
          </p:nvPr>
        </p:nvSpPr>
        <p:spPr>
          <a:xfrm>
            <a:off x="457200" y="1216454"/>
            <a:ext cx="8229600" cy="5126854"/>
          </a:xfrm>
        </p:spPr>
        <p:txBody>
          <a:bodyPr/>
          <a:lstStyle/>
          <a:p>
            <a:pPr algn="just">
              <a:spcBef>
                <a:spcPts val="20"/>
              </a:spcBef>
            </a:pPr>
            <a:r>
              <a:rPr lang="en-GB" sz="2000" dirty="0">
                <a:solidFill>
                  <a:srgbClr val="7030A0"/>
                </a:solidFill>
                <a:latin typeface="Calibri"/>
                <a:cs typeface="Calibri"/>
              </a:rPr>
              <a:t>On the Central Bedfordshire Strategic Board there are representatives from the Local Authority School Improvement Team along with senior representatives from a local secondary school, primary school and college. Officers from the Local Authority School Improvement Team also sit on the Central Bedfordshire Case Review Group and Performance Groups.</a:t>
            </a:r>
          </a:p>
          <a:p>
            <a:pPr marL="0" indent="0" algn="just">
              <a:spcBef>
                <a:spcPts val="20"/>
              </a:spcBef>
              <a:buNone/>
            </a:pPr>
            <a:endParaRPr lang="en-GB" sz="2000" dirty="0">
              <a:solidFill>
                <a:srgbClr val="7030A0"/>
              </a:solidFill>
              <a:latin typeface="Calibri"/>
              <a:cs typeface="Calibri"/>
            </a:endParaRPr>
          </a:p>
          <a:p>
            <a:pPr algn="just"/>
            <a:r>
              <a:rPr lang="en-GB" sz="2000" dirty="0">
                <a:solidFill>
                  <a:srgbClr val="7030A0"/>
                </a:solidFill>
                <a:latin typeface="Calibri"/>
                <a:cs typeface="Calibri"/>
              </a:rPr>
              <a:t>In addition, there is a Pan Bedfordshire Safeguarding in Education Sub-group that is chaired by the 3 Bedfordshire Local Authority Chief Officers for Education (on a rotating basis) and has representatives from schools across Bedfordshire. </a:t>
            </a:r>
          </a:p>
          <a:p>
            <a:pPr marL="0" indent="0" algn="just">
              <a:buNone/>
            </a:pPr>
            <a:endParaRPr lang="en-GB" sz="2000" dirty="0">
              <a:solidFill>
                <a:srgbClr val="7030A0"/>
              </a:solidFill>
              <a:latin typeface="Calibri"/>
              <a:cs typeface="Calibri"/>
            </a:endParaRPr>
          </a:p>
          <a:p>
            <a:pPr algn="just"/>
            <a:r>
              <a:rPr lang="en-GB" sz="2000" dirty="0">
                <a:solidFill>
                  <a:srgbClr val="7030A0"/>
                </a:solidFill>
                <a:latin typeface="Calibri"/>
                <a:cs typeface="Calibri"/>
              </a:rPr>
              <a:t>There is a dedicated section of the regular Schools Designated Leads (DSL) Forum, where schools can raise issues or information that they would like feedback to the Safeguarding in Education Group. </a:t>
            </a:r>
          </a:p>
          <a:p>
            <a:pPr marL="0" indent="0" algn="just">
              <a:buNone/>
            </a:pPr>
            <a:endParaRPr lang="en-GB" sz="1800" dirty="0">
              <a:solidFill>
                <a:srgbClr val="7030A0"/>
              </a:solidFill>
              <a:latin typeface="Calibri"/>
              <a:cs typeface="Calibri"/>
            </a:endParaRPr>
          </a:p>
          <a:p>
            <a:pPr algn="just"/>
            <a:endParaRPr lang="en-GB" sz="1100" dirty="0">
              <a:latin typeface="Calibri"/>
              <a:cs typeface="Calibri"/>
            </a:endParaRPr>
          </a:p>
        </p:txBody>
      </p:sp>
      <p:pic>
        <p:nvPicPr>
          <p:cNvPr id="4" name="Picture 4">
            <a:extLst>
              <a:ext uri="{FF2B5EF4-FFF2-40B4-BE49-F238E27FC236}">
                <a16:creationId xmlns:a16="http://schemas.microsoft.com/office/drawing/2014/main" id="{2F7C8EF6-1115-9C46-9B97-6BF4386B0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4364"/>
            <a:ext cx="1475656" cy="125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CD98BAB9-0764-3240-861C-75F3F85925D8}"/>
              </a:ext>
            </a:extLst>
          </p:cNvPr>
          <p:cNvSpPr/>
          <p:nvPr/>
        </p:nvSpPr>
        <p:spPr>
          <a:xfrm>
            <a:off x="5483277" y="6270613"/>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p>
        </p:txBody>
      </p:sp>
    </p:spTree>
    <p:extLst>
      <p:ext uri="{BB962C8B-B14F-4D97-AF65-F5344CB8AC3E}">
        <p14:creationId xmlns:p14="http://schemas.microsoft.com/office/powerpoint/2010/main" val="559147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0438-636A-9D4C-B182-E43DCC7AB9EF}"/>
              </a:ext>
            </a:extLst>
          </p:cNvPr>
          <p:cNvSpPr>
            <a:spLocks noGrp="1"/>
          </p:cNvSpPr>
          <p:nvPr>
            <p:ph type="title"/>
          </p:nvPr>
        </p:nvSpPr>
        <p:spPr>
          <a:xfrm>
            <a:off x="457200" y="157073"/>
            <a:ext cx="8229600" cy="790303"/>
          </a:xfrm>
        </p:spPr>
        <p:txBody>
          <a:bodyPr/>
          <a:lstStyle/>
          <a:p>
            <a:r>
              <a:rPr lang="en-GB" sz="3200" b="1" dirty="0">
                <a:solidFill>
                  <a:srgbClr val="7030A0"/>
                </a:solidFill>
                <a:latin typeface="Calibri"/>
                <a:cs typeface="Calibri"/>
              </a:rPr>
              <a:t>Links to Education Settings</a:t>
            </a:r>
            <a:endParaRPr lang="en-US" dirty="0"/>
          </a:p>
        </p:txBody>
      </p:sp>
      <p:sp>
        <p:nvSpPr>
          <p:cNvPr id="3" name="Content Placeholder 2">
            <a:extLst>
              <a:ext uri="{FF2B5EF4-FFF2-40B4-BE49-F238E27FC236}">
                <a16:creationId xmlns:a16="http://schemas.microsoft.com/office/drawing/2014/main" id="{43F23EFF-1CD0-F747-902D-788CFD7F3C65}"/>
              </a:ext>
            </a:extLst>
          </p:cNvPr>
          <p:cNvSpPr>
            <a:spLocks noGrp="1"/>
          </p:cNvSpPr>
          <p:nvPr>
            <p:ph idx="1"/>
          </p:nvPr>
        </p:nvSpPr>
        <p:spPr>
          <a:xfrm>
            <a:off x="457200" y="1216454"/>
            <a:ext cx="8229600" cy="5126854"/>
          </a:xfrm>
        </p:spPr>
        <p:txBody>
          <a:bodyPr/>
          <a:lstStyle/>
          <a:p>
            <a:pPr algn="just">
              <a:spcBef>
                <a:spcPts val="20"/>
              </a:spcBef>
            </a:pPr>
            <a:endParaRPr lang="en-GB" sz="1800" dirty="0">
              <a:solidFill>
                <a:srgbClr val="7030A0"/>
              </a:solidFill>
              <a:latin typeface="Calibri"/>
              <a:cs typeface="Calibri"/>
            </a:endParaRPr>
          </a:p>
          <a:p>
            <a:pPr algn="just"/>
            <a:r>
              <a:rPr lang="en-GB" sz="2000" dirty="0">
                <a:solidFill>
                  <a:srgbClr val="7030A0"/>
                </a:solidFill>
                <a:latin typeface="Calibri"/>
                <a:cs typeface="Calibri"/>
              </a:rPr>
              <a:t>The Business Manager of the Safeguarding Children’s Partnership attends the DSL forum on a regular basis to provide updates on behalf of the partnership, and Local schools and colleges are invited to take part in audits and case reviews where they are relevant. </a:t>
            </a:r>
          </a:p>
          <a:p>
            <a:pPr algn="just"/>
            <a:r>
              <a:rPr lang="en-GB" sz="2000" dirty="0">
                <a:solidFill>
                  <a:srgbClr val="7030A0"/>
                </a:solidFill>
                <a:latin typeface="Calibri"/>
                <a:cs typeface="Calibri"/>
              </a:rPr>
              <a:t>The Safeguarding Children Board also communicates with schools via its own newsletter, there is also a local newsletter dedicated for schools. </a:t>
            </a:r>
            <a:endParaRPr lang="en-GB" sz="2000" dirty="0">
              <a:solidFill>
                <a:srgbClr val="7030A0"/>
              </a:solidFill>
            </a:endParaRPr>
          </a:p>
          <a:p>
            <a:pPr algn="just"/>
            <a:endParaRPr lang="en-GB"/>
          </a:p>
          <a:p>
            <a:pPr algn="just"/>
            <a:endParaRPr lang="en-GB" sz="1100" dirty="0">
              <a:latin typeface="Calibri"/>
              <a:cs typeface="Calibri"/>
            </a:endParaRPr>
          </a:p>
        </p:txBody>
      </p:sp>
      <p:pic>
        <p:nvPicPr>
          <p:cNvPr id="4" name="Picture 4">
            <a:extLst>
              <a:ext uri="{FF2B5EF4-FFF2-40B4-BE49-F238E27FC236}">
                <a16:creationId xmlns:a16="http://schemas.microsoft.com/office/drawing/2014/main" id="{2F7C8EF6-1115-9C46-9B97-6BF4386B0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4364"/>
            <a:ext cx="1475656" cy="125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CD98BAB9-0764-3240-861C-75F3F85925D8}"/>
              </a:ext>
            </a:extLst>
          </p:cNvPr>
          <p:cNvSpPr/>
          <p:nvPr/>
        </p:nvSpPr>
        <p:spPr>
          <a:xfrm>
            <a:off x="5483277" y="6270613"/>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p>
        </p:txBody>
      </p:sp>
    </p:spTree>
    <p:extLst>
      <p:ext uri="{BB962C8B-B14F-4D97-AF65-F5344CB8AC3E}">
        <p14:creationId xmlns:p14="http://schemas.microsoft.com/office/powerpoint/2010/main" val="354599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20F1-D530-2C49-AE16-3F6CBD030E97}"/>
              </a:ext>
            </a:extLst>
          </p:cNvPr>
          <p:cNvSpPr>
            <a:spLocks noGrp="1"/>
          </p:cNvSpPr>
          <p:nvPr>
            <p:ph type="title"/>
          </p:nvPr>
        </p:nvSpPr>
        <p:spPr>
          <a:xfrm>
            <a:off x="814908" y="152314"/>
            <a:ext cx="8229600" cy="1143000"/>
          </a:xfrm>
        </p:spPr>
        <p:txBody>
          <a:bodyPr/>
          <a:lstStyle/>
          <a:p>
            <a:r>
              <a:rPr lang="en-US" sz="3200" b="1">
                <a:solidFill>
                  <a:srgbClr val="7030A0"/>
                </a:solidFill>
              </a:rPr>
              <a:t>Learning and Improvement </a:t>
            </a:r>
            <a:br>
              <a:rPr lang="en-US" sz="3200" b="1">
                <a:solidFill>
                  <a:srgbClr val="7030A0"/>
                </a:solidFill>
              </a:rPr>
            </a:br>
            <a:r>
              <a:rPr lang="en-US" sz="3200" b="1">
                <a:solidFill>
                  <a:srgbClr val="7030A0"/>
                </a:solidFill>
              </a:rPr>
              <a:t>Framework</a:t>
            </a:r>
          </a:p>
        </p:txBody>
      </p:sp>
      <p:pic>
        <p:nvPicPr>
          <p:cNvPr id="4" name="Picture 4">
            <a:extLst>
              <a:ext uri="{FF2B5EF4-FFF2-40B4-BE49-F238E27FC236}">
                <a16:creationId xmlns:a16="http://schemas.microsoft.com/office/drawing/2014/main" id="{95331989-3284-654A-BB0F-E8512B67A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44566"/>
            <a:ext cx="1450948" cy="12306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Down Arrow 15">
            <a:extLst>
              <a:ext uri="{FF2B5EF4-FFF2-40B4-BE49-F238E27FC236}">
                <a16:creationId xmlns:a16="http://schemas.microsoft.com/office/drawing/2014/main" id="{91E35CCD-A2DD-E744-A0E2-D53EB953CF32}"/>
              </a:ext>
            </a:extLst>
          </p:cNvPr>
          <p:cNvSpPr>
            <a:spLocks noChangeArrowheads="1"/>
          </p:cNvSpPr>
          <p:nvPr/>
        </p:nvSpPr>
        <p:spPr bwMode="auto">
          <a:xfrm>
            <a:off x="3794082" y="1347786"/>
            <a:ext cx="2425700" cy="1155700"/>
          </a:xfrm>
          <a:prstGeom prst="downArrow">
            <a:avLst>
              <a:gd name="adj1" fmla="val 50000"/>
              <a:gd name="adj2" fmla="val 50000"/>
            </a:avLst>
          </a:prstGeom>
          <a:solidFill>
            <a:srgbClr val="76923C"/>
          </a:solidFill>
          <a:ln w="25400">
            <a:solidFill>
              <a:srgbClr val="C2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PRACTICE</a:t>
            </a:r>
            <a:endParaRPr kumimoji="0" lang="en-US" altLang="en-US" sz="6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(Sources of 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Flowchart: Terminator 16">
            <a:extLst>
              <a:ext uri="{FF2B5EF4-FFF2-40B4-BE49-F238E27FC236}">
                <a16:creationId xmlns:a16="http://schemas.microsoft.com/office/drawing/2014/main" id="{CC83E51C-C74A-5F40-98B1-A78B69612BDB}"/>
              </a:ext>
            </a:extLst>
          </p:cNvPr>
          <p:cNvSpPr>
            <a:spLocks noChangeArrowheads="1"/>
          </p:cNvSpPr>
          <p:nvPr/>
        </p:nvSpPr>
        <p:spPr bwMode="auto">
          <a:xfrm>
            <a:off x="3522656" y="2568659"/>
            <a:ext cx="2882900" cy="406400"/>
          </a:xfrm>
          <a:prstGeom prst="flowChartTerminator">
            <a:avLst/>
          </a:prstGeom>
          <a:solidFill>
            <a:srgbClr val="76923C"/>
          </a:solidFill>
          <a:ln w="25400">
            <a:solidFill>
              <a:srgbClr val="C2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REVIEWS OF PRACTICE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Down Arrow 17">
            <a:extLst>
              <a:ext uri="{FF2B5EF4-FFF2-40B4-BE49-F238E27FC236}">
                <a16:creationId xmlns:a16="http://schemas.microsoft.com/office/drawing/2014/main" id="{AC45D025-FB35-F84B-8411-9B6FD528E9DD}"/>
              </a:ext>
            </a:extLst>
          </p:cNvPr>
          <p:cNvSpPr>
            <a:spLocks noChangeArrowheads="1"/>
          </p:cNvSpPr>
          <p:nvPr/>
        </p:nvSpPr>
        <p:spPr bwMode="auto">
          <a:xfrm>
            <a:off x="1450948" y="3222977"/>
            <a:ext cx="1311275" cy="938212"/>
          </a:xfrm>
          <a:prstGeom prst="downArrow">
            <a:avLst>
              <a:gd name="adj1" fmla="val 50000"/>
              <a:gd name="adj2" fmla="val 50000"/>
            </a:avLst>
          </a:prstGeom>
          <a:solidFill>
            <a:srgbClr val="76923C"/>
          </a:solidFill>
          <a:ln w="25400">
            <a:solidFill>
              <a:srgbClr val="C2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Case reviews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Down Arrow 49">
            <a:extLst>
              <a:ext uri="{FF2B5EF4-FFF2-40B4-BE49-F238E27FC236}">
                <a16:creationId xmlns:a16="http://schemas.microsoft.com/office/drawing/2014/main" id="{9884D425-5167-8940-B82F-D48D3311AF86}"/>
              </a:ext>
            </a:extLst>
          </p:cNvPr>
          <p:cNvSpPr>
            <a:spLocks/>
          </p:cNvSpPr>
          <p:nvPr/>
        </p:nvSpPr>
        <p:spPr bwMode="auto">
          <a:xfrm>
            <a:off x="2875195" y="3203133"/>
            <a:ext cx="1371600" cy="977900"/>
          </a:xfrm>
          <a:prstGeom prst="downArrow">
            <a:avLst>
              <a:gd name="adj1" fmla="val 50000"/>
              <a:gd name="adj2" fmla="val 50000"/>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Child death reviews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Down Arrow 50">
            <a:extLst>
              <a:ext uri="{FF2B5EF4-FFF2-40B4-BE49-F238E27FC236}">
                <a16:creationId xmlns:a16="http://schemas.microsoft.com/office/drawing/2014/main" id="{C79BF82F-A6E1-0748-BECB-AED3366B1F5E}"/>
              </a:ext>
            </a:extLst>
          </p:cNvPr>
          <p:cNvSpPr>
            <a:spLocks/>
          </p:cNvSpPr>
          <p:nvPr/>
        </p:nvSpPr>
        <p:spPr bwMode="auto">
          <a:xfrm>
            <a:off x="4344228" y="3215421"/>
            <a:ext cx="1422400" cy="977900"/>
          </a:xfrm>
          <a:prstGeom prst="downArrow">
            <a:avLst>
              <a:gd name="adj1" fmla="val 50000"/>
              <a:gd name="adj2" fmla="val 50000"/>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Planned audits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Down Arrow 51">
            <a:extLst>
              <a:ext uri="{FF2B5EF4-FFF2-40B4-BE49-F238E27FC236}">
                <a16:creationId xmlns:a16="http://schemas.microsoft.com/office/drawing/2014/main" id="{099F0FA1-6C9C-6E48-900D-9DEEC5FA00B0}"/>
              </a:ext>
            </a:extLst>
          </p:cNvPr>
          <p:cNvSpPr>
            <a:spLocks/>
          </p:cNvSpPr>
          <p:nvPr/>
        </p:nvSpPr>
        <p:spPr bwMode="auto">
          <a:xfrm>
            <a:off x="7318442" y="3143164"/>
            <a:ext cx="1371600" cy="1097837"/>
          </a:xfrm>
          <a:prstGeom prst="downArrow">
            <a:avLst>
              <a:gd name="adj1" fmla="val 50000"/>
              <a:gd name="adj2" fmla="val 50000"/>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National</a:t>
            </a:r>
            <a:endParaRPr kumimoji="0" lang="en-US" altLang="en-US" sz="6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Flowchart: Terminator 21">
            <a:extLst>
              <a:ext uri="{FF2B5EF4-FFF2-40B4-BE49-F238E27FC236}">
                <a16:creationId xmlns:a16="http://schemas.microsoft.com/office/drawing/2014/main" id="{E3039722-C8B4-6F4E-BC29-296EB29141B5}"/>
              </a:ext>
            </a:extLst>
          </p:cNvPr>
          <p:cNvSpPr>
            <a:spLocks/>
          </p:cNvSpPr>
          <p:nvPr/>
        </p:nvSpPr>
        <p:spPr bwMode="auto">
          <a:xfrm>
            <a:off x="3490401" y="4317999"/>
            <a:ext cx="2990850" cy="438150"/>
          </a:xfrm>
          <a:prstGeom prst="flowChartTerminator">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IDENTIFICATION OF LEARNING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AutoShape 11">
            <a:extLst>
              <a:ext uri="{FF2B5EF4-FFF2-40B4-BE49-F238E27FC236}">
                <a16:creationId xmlns:a16="http://schemas.microsoft.com/office/drawing/2014/main" id="{63648886-09E8-E64B-A015-98F34B8AD7AE}"/>
              </a:ext>
            </a:extLst>
          </p:cNvPr>
          <p:cNvSpPr>
            <a:spLocks noChangeArrowheads="1"/>
          </p:cNvSpPr>
          <p:nvPr/>
        </p:nvSpPr>
        <p:spPr bwMode="auto">
          <a:xfrm rot="16479987">
            <a:off x="-867140" y="3025494"/>
            <a:ext cx="5030470" cy="1691005"/>
          </a:xfrm>
          <a:prstGeom prst="curvedDownArrow">
            <a:avLst>
              <a:gd name="adj1" fmla="val 8470"/>
              <a:gd name="adj2" fmla="val 67967"/>
              <a:gd name="adj3" fmla="val 30454"/>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3" name="Down Arrow 54">
            <a:extLst>
              <a:ext uri="{FF2B5EF4-FFF2-40B4-BE49-F238E27FC236}">
                <a16:creationId xmlns:a16="http://schemas.microsoft.com/office/drawing/2014/main" id="{052B96C7-A100-0E43-9CC8-7C28C6E73284}"/>
              </a:ext>
            </a:extLst>
          </p:cNvPr>
          <p:cNvSpPr>
            <a:spLocks/>
          </p:cNvSpPr>
          <p:nvPr/>
        </p:nvSpPr>
        <p:spPr bwMode="auto">
          <a:xfrm>
            <a:off x="2905988" y="4996511"/>
            <a:ext cx="1939714" cy="1016000"/>
          </a:xfrm>
          <a:prstGeom prst="downArrow">
            <a:avLst>
              <a:gd name="adj1" fmla="val 50000"/>
              <a:gd name="adj2" fmla="val 50000"/>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Dissemination of learning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Flowchart: Terminator 25">
            <a:extLst>
              <a:ext uri="{FF2B5EF4-FFF2-40B4-BE49-F238E27FC236}">
                <a16:creationId xmlns:a16="http://schemas.microsoft.com/office/drawing/2014/main" id="{7A0B89BE-E628-9945-9AF7-735DBA17FA4E}"/>
              </a:ext>
            </a:extLst>
          </p:cNvPr>
          <p:cNvSpPr>
            <a:spLocks/>
          </p:cNvSpPr>
          <p:nvPr/>
        </p:nvSpPr>
        <p:spPr bwMode="auto">
          <a:xfrm>
            <a:off x="3560995" y="6137189"/>
            <a:ext cx="2768600" cy="647700"/>
          </a:xfrm>
          <a:prstGeom prst="flowChartTerminator">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PRACTICE </a:t>
            </a:r>
            <a:endParaRPr kumimoji="0" lang="en-US" altLang="en-US" sz="6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(Embedding learning)</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Down Arrow 24">
            <a:extLst>
              <a:ext uri="{FF2B5EF4-FFF2-40B4-BE49-F238E27FC236}">
                <a16:creationId xmlns:a16="http://schemas.microsoft.com/office/drawing/2014/main" id="{A73D0E69-30C8-844B-8148-F22AE0B12F27}"/>
              </a:ext>
            </a:extLst>
          </p:cNvPr>
          <p:cNvSpPr>
            <a:spLocks/>
          </p:cNvSpPr>
          <p:nvPr/>
        </p:nvSpPr>
        <p:spPr bwMode="auto">
          <a:xfrm>
            <a:off x="4945295" y="5010858"/>
            <a:ext cx="2094654" cy="1016000"/>
          </a:xfrm>
          <a:prstGeom prst="downArrow">
            <a:avLst>
              <a:gd name="adj1" fmla="val 50000"/>
              <a:gd name="adj2" fmla="val 50000"/>
            </a:avLst>
          </a:prstGeom>
          <a:solidFill>
            <a:srgbClr val="77933C"/>
          </a:solidFill>
          <a:ln w="25400">
            <a:solidFill>
              <a:srgbClr val="C3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Actions for improvement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AutoShape 1">
            <a:extLst>
              <a:ext uri="{FF2B5EF4-FFF2-40B4-BE49-F238E27FC236}">
                <a16:creationId xmlns:a16="http://schemas.microsoft.com/office/drawing/2014/main" id="{A2D06B96-CF28-A044-B9F5-E4339BE5A9A8}"/>
              </a:ext>
            </a:extLst>
          </p:cNvPr>
          <p:cNvSpPr>
            <a:spLocks noChangeArrowheads="1"/>
          </p:cNvSpPr>
          <p:nvPr/>
        </p:nvSpPr>
        <p:spPr bwMode="auto">
          <a:xfrm>
            <a:off x="5856735" y="3184083"/>
            <a:ext cx="1371600" cy="1016000"/>
          </a:xfrm>
          <a:prstGeom prst="downArrow">
            <a:avLst>
              <a:gd name="adj1" fmla="val 50000"/>
              <a:gd name="adj2" fmla="val 50000"/>
            </a:avLst>
          </a:prstGeom>
          <a:solidFill>
            <a:srgbClr val="76923C"/>
          </a:solidFill>
          <a:ln w="25400">
            <a:solidFill>
              <a:srgbClr val="C2D69B"/>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Data Analysis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5">
            <a:extLst>
              <a:ext uri="{FF2B5EF4-FFF2-40B4-BE49-F238E27FC236}">
                <a16:creationId xmlns:a16="http://schemas.microsoft.com/office/drawing/2014/main" id="{828537F1-1757-3941-8A3C-FAE9E7E38948}"/>
              </a:ext>
            </a:extLst>
          </p:cNvPr>
          <p:cNvSpPr>
            <a:spLocks noChangeArrowheads="1"/>
          </p:cNvSpPr>
          <p:nvPr/>
        </p:nvSpPr>
        <p:spPr bwMode="auto">
          <a:xfrm>
            <a:off x="1776933" y="13080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8">
            <a:extLst>
              <a:ext uri="{FF2B5EF4-FFF2-40B4-BE49-F238E27FC236}">
                <a16:creationId xmlns:a16="http://schemas.microsoft.com/office/drawing/2014/main" id="{F9D81965-6D07-B549-9A85-80B39C36C2A8}"/>
              </a:ext>
            </a:extLst>
          </p:cNvPr>
          <p:cNvSpPr/>
          <p:nvPr/>
        </p:nvSpPr>
        <p:spPr>
          <a:xfrm>
            <a:off x="6845712" y="6118471"/>
            <a:ext cx="4074309" cy="738664"/>
          </a:xfrm>
          <a:prstGeom prst="rect">
            <a:avLst/>
          </a:prstGeom>
        </p:spPr>
        <p:txBody>
          <a:bodyPr wrap="square" lIns="91440" tIns="45720" rIns="91440" bIns="45720" anchor="t">
            <a:spAutoFit/>
          </a:bodyPr>
          <a:lstStyle/>
          <a:p>
            <a:r>
              <a:rPr lang="en-GB" altLang="en-US" sz="1400" b="1" dirty="0">
                <a:solidFill>
                  <a:srgbClr val="7030A0"/>
                </a:solidFill>
                <a:latin typeface="Arial Rounded MT Bold"/>
              </a:rPr>
              <a:t>Central Bedfordshire </a:t>
            </a:r>
            <a:endParaRPr lang="en-GB" altLang="en-US" sz="1400" b="1">
              <a:solidFill>
                <a:srgbClr val="7030A0"/>
              </a:solidFill>
              <a:latin typeface="Arial Rounded MT Bold" pitchFamily="34" charset="0"/>
            </a:endParaRPr>
          </a:p>
          <a:p>
            <a:r>
              <a:rPr lang="en-GB" altLang="en-US" sz="1400" b="1" dirty="0">
                <a:solidFill>
                  <a:srgbClr val="7030A0"/>
                </a:solidFill>
                <a:latin typeface="Arial Rounded MT Bold"/>
              </a:rPr>
              <a:t>Safeguarding Children</a:t>
            </a:r>
            <a:endParaRPr lang="en-US" sz="1400" dirty="0">
              <a:solidFill>
                <a:srgbClr val="000000"/>
              </a:solidFill>
              <a:latin typeface="Arial"/>
              <a:cs typeface="Arial"/>
            </a:endParaRPr>
          </a:p>
          <a:p>
            <a:r>
              <a:rPr lang="en-GB" altLang="en-US" sz="1400" b="1" dirty="0">
                <a:solidFill>
                  <a:srgbClr val="7030A0"/>
                </a:solidFill>
                <a:latin typeface="Arial Rounded MT Bold"/>
              </a:rPr>
              <a:t>Partnership</a:t>
            </a:r>
            <a:endParaRPr lang="en-US" sz="1400" dirty="0">
              <a:cs typeface="Arial"/>
            </a:endParaRPr>
          </a:p>
        </p:txBody>
      </p:sp>
    </p:spTree>
    <p:extLst>
      <p:ext uri="{BB962C8B-B14F-4D97-AF65-F5344CB8AC3E}">
        <p14:creationId xmlns:p14="http://schemas.microsoft.com/office/powerpoint/2010/main" val="2114835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CD08-869C-054D-9094-E4AA5B741DD9}"/>
              </a:ext>
            </a:extLst>
          </p:cNvPr>
          <p:cNvSpPr>
            <a:spLocks noGrp="1"/>
          </p:cNvSpPr>
          <p:nvPr>
            <p:ph type="title"/>
          </p:nvPr>
        </p:nvSpPr>
        <p:spPr/>
        <p:txBody>
          <a:bodyPr/>
          <a:lstStyle/>
          <a:p>
            <a:r>
              <a:rPr lang="en-US" sz="3600" b="1">
                <a:solidFill>
                  <a:srgbClr val="7030A0"/>
                </a:solidFill>
              </a:rPr>
              <a:t>Funding</a:t>
            </a:r>
          </a:p>
        </p:txBody>
      </p:sp>
      <p:sp>
        <p:nvSpPr>
          <p:cNvPr id="3" name="Content Placeholder 2">
            <a:extLst>
              <a:ext uri="{FF2B5EF4-FFF2-40B4-BE49-F238E27FC236}">
                <a16:creationId xmlns:a16="http://schemas.microsoft.com/office/drawing/2014/main" id="{2D5F4A91-91F2-D842-91B9-E66A0FECA2DE}"/>
              </a:ext>
            </a:extLst>
          </p:cNvPr>
          <p:cNvSpPr>
            <a:spLocks noGrp="1"/>
          </p:cNvSpPr>
          <p:nvPr>
            <p:ph idx="1"/>
          </p:nvPr>
        </p:nvSpPr>
        <p:spPr/>
        <p:txBody>
          <a:bodyPr/>
          <a:lstStyle/>
          <a:p>
            <a:r>
              <a:rPr lang="en-GB" sz="2400" dirty="0">
                <a:solidFill>
                  <a:srgbClr val="7030A0"/>
                </a:solidFill>
              </a:rPr>
              <a:t>The Multi-agency Safeguarding Arrangements are funded by the multi-agency safeguarding partners on an annual basis – details can be found within the MASA Documents.</a:t>
            </a:r>
            <a:endParaRPr lang="en-GB" sz="2400" dirty="0">
              <a:solidFill>
                <a:srgbClr val="7030A0"/>
              </a:solidFill>
              <a:cs typeface="Arial"/>
            </a:endParaRPr>
          </a:p>
          <a:p>
            <a:endParaRPr lang="en-US"/>
          </a:p>
        </p:txBody>
      </p:sp>
      <p:pic>
        <p:nvPicPr>
          <p:cNvPr id="4" name="Picture 4">
            <a:extLst>
              <a:ext uri="{FF2B5EF4-FFF2-40B4-BE49-F238E27FC236}">
                <a16:creationId xmlns:a16="http://schemas.microsoft.com/office/drawing/2014/main" id="{8CBD6FC6-2971-E242-8821-ED479E2C4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31932"/>
            <a:ext cx="1475656" cy="125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EF155CD2-6B37-344E-94FA-E23EE3D843B7}"/>
              </a:ext>
            </a:extLst>
          </p:cNvPr>
          <p:cNvSpPr/>
          <p:nvPr/>
        </p:nvSpPr>
        <p:spPr>
          <a:xfrm>
            <a:off x="5541897" y="6207910"/>
            <a:ext cx="4572000" cy="584775"/>
          </a:xfrm>
          <a:prstGeom prst="rect">
            <a:avLst/>
          </a:prstGeom>
        </p:spPr>
        <p:txBody>
          <a:bodyPr lIns="91440" tIns="45720" rIns="91440" bIns="45720" anchor="t">
            <a:spAutoFit/>
          </a:bodyPr>
          <a:lstStyle/>
          <a:p>
            <a:r>
              <a:rPr lang="en-GB" altLang="en-US" sz="1600" b="1" dirty="0">
                <a:solidFill>
                  <a:srgbClr val="7030A0"/>
                </a:solidFill>
                <a:latin typeface="Arial Rounded MT Bold"/>
              </a:rPr>
              <a:t>Central Bedfordshire </a:t>
            </a:r>
            <a:endParaRPr lang="en-GB" altLang="en-US" sz="1600" b="1">
              <a:solidFill>
                <a:srgbClr val="7030A0"/>
              </a:solidFill>
              <a:latin typeface="Arial Rounded MT Bold" pitchFamily="34" charset="0"/>
            </a:endParaRPr>
          </a:p>
          <a:p>
            <a:r>
              <a:rPr lang="en-GB" altLang="en-US" sz="1600" b="1" dirty="0">
                <a:solidFill>
                  <a:srgbClr val="7030A0"/>
                </a:solidFill>
                <a:latin typeface="Arial Rounded MT Bold"/>
              </a:rPr>
              <a:t>Safeguarding Children Partnership</a:t>
            </a:r>
            <a:endParaRPr lang="en-US" sz="1600" dirty="0">
              <a:latin typeface="Arial Rounded MT Bold"/>
            </a:endParaRPr>
          </a:p>
        </p:txBody>
      </p:sp>
    </p:spTree>
    <p:extLst>
      <p:ext uri="{BB962C8B-B14F-4D97-AF65-F5344CB8AC3E}">
        <p14:creationId xmlns:p14="http://schemas.microsoft.com/office/powerpoint/2010/main" val="285618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4007-CBB6-1746-8BA8-F20A0D4891E7}"/>
              </a:ext>
            </a:extLst>
          </p:cNvPr>
          <p:cNvSpPr>
            <a:spLocks noGrp="1"/>
          </p:cNvSpPr>
          <p:nvPr>
            <p:ph type="title"/>
          </p:nvPr>
        </p:nvSpPr>
        <p:spPr>
          <a:xfrm>
            <a:off x="1115616" y="160337"/>
            <a:ext cx="8229600" cy="1143000"/>
          </a:xfrm>
        </p:spPr>
        <p:txBody>
          <a:bodyPr/>
          <a:lstStyle/>
          <a:p>
            <a:r>
              <a:rPr lang="en-US" b="1">
                <a:solidFill>
                  <a:srgbClr val="7030A0"/>
                </a:solidFill>
              </a:rPr>
              <a:t>Our Children and Young People</a:t>
            </a:r>
          </a:p>
        </p:txBody>
      </p:sp>
      <p:pic>
        <p:nvPicPr>
          <p:cNvPr id="4" name="Picture 4">
            <a:extLst>
              <a:ext uri="{FF2B5EF4-FFF2-40B4-BE49-F238E27FC236}">
                <a16:creationId xmlns:a16="http://schemas.microsoft.com/office/drawing/2014/main" id="{A34146DD-32B5-404F-B175-D2E77B536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id="{D7BF755B-5DD7-0C45-811D-AF3EF035AF94}"/>
              </a:ext>
            </a:extLst>
          </p:cNvPr>
          <p:cNvSpPr/>
          <p:nvPr/>
        </p:nvSpPr>
        <p:spPr>
          <a:xfrm>
            <a:off x="89756" y="6533823"/>
            <a:ext cx="3484651" cy="261610"/>
          </a:xfrm>
          <a:prstGeom prst="rect">
            <a:avLst/>
          </a:prstGeom>
        </p:spPr>
        <p:txBody>
          <a:bodyPr wrap="square" lIns="91440" tIns="45720" rIns="91440" bIns="45720" anchor="t">
            <a:spAutoFit/>
          </a:bodyPr>
          <a:lstStyle/>
          <a:p>
            <a:r>
              <a:rPr lang="en-US" sz="1100" b="1" i="1">
                <a:cs typeface="Calibri"/>
              </a:rPr>
              <a:t>Source:</a:t>
            </a:r>
            <a:r>
              <a:rPr lang="en-US" sz="1100" i="1">
                <a:cs typeface="Calibri"/>
              </a:rPr>
              <a:t> Office for National Statistics, Census 2021</a:t>
            </a:r>
            <a:endParaRPr lang="en-US"/>
          </a:p>
        </p:txBody>
      </p:sp>
      <p:pic>
        <p:nvPicPr>
          <p:cNvPr id="7" name="Picture 8" descr="Chart&#10;&#10;Description automatically generated">
            <a:extLst>
              <a:ext uri="{FF2B5EF4-FFF2-40B4-BE49-F238E27FC236}">
                <a16:creationId xmlns:a16="http://schemas.microsoft.com/office/drawing/2014/main" id="{2D34E23F-7ECC-1005-87D5-61041786BBBB}"/>
              </a:ext>
            </a:extLst>
          </p:cNvPr>
          <p:cNvPicPr>
            <a:picLocks noGrp="1" noChangeAspect="1"/>
          </p:cNvPicPr>
          <p:nvPr>
            <p:ph idx="1"/>
          </p:nvPr>
        </p:nvPicPr>
        <p:blipFill>
          <a:blip r:embed="rId3"/>
          <a:stretch>
            <a:fillRect/>
          </a:stretch>
        </p:blipFill>
        <p:spPr>
          <a:xfrm>
            <a:off x="1187845" y="1301001"/>
            <a:ext cx="6079228" cy="5054458"/>
          </a:xfrm>
        </p:spPr>
      </p:pic>
    </p:spTree>
    <p:extLst>
      <p:ext uri="{BB962C8B-B14F-4D97-AF65-F5344CB8AC3E}">
        <p14:creationId xmlns:p14="http://schemas.microsoft.com/office/powerpoint/2010/main" val="2640925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9215-C150-B943-810B-535EF29FAA07}"/>
              </a:ext>
            </a:extLst>
          </p:cNvPr>
          <p:cNvSpPr>
            <a:spLocks noGrp="1"/>
          </p:cNvSpPr>
          <p:nvPr>
            <p:ph type="title"/>
          </p:nvPr>
        </p:nvSpPr>
        <p:spPr/>
        <p:txBody>
          <a:bodyPr/>
          <a:lstStyle/>
          <a:p>
            <a:r>
              <a:rPr lang="en-US" sz="3600" b="1">
                <a:solidFill>
                  <a:srgbClr val="7030A0"/>
                </a:solidFill>
              </a:rPr>
              <a:t>Links to other Partnerships</a:t>
            </a:r>
          </a:p>
        </p:txBody>
      </p:sp>
      <p:sp>
        <p:nvSpPr>
          <p:cNvPr id="3" name="Content Placeholder 2">
            <a:extLst>
              <a:ext uri="{FF2B5EF4-FFF2-40B4-BE49-F238E27FC236}">
                <a16:creationId xmlns:a16="http://schemas.microsoft.com/office/drawing/2014/main" id="{5EFD2774-E96E-8249-BF35-3614738C65B0}"/>
              </a:ext>
            </a:extLst>
          </p:cNvPr>
          <p:cNvSpPr>
            <a:spLocks noGrp="1"/>
          </p:cNvSpPr>
          <p:nvPr>
            <p:ph idx="1"/>
          </p:nvPr>
        </p:nvSpPr>
        <p:spPr>
          <a:xfrm>
            <a:off x="457200" y="1600200"/>
            <a:ext cx="8229600" cy="4525963"/>
          </a:xfrm>
        </p:spPr>
        <p:txBody>
          <a:bodyPr/>
          <a:lstStyle/>
          <a:p>
            <a:pPr marL="0" indent="0">
              <a:buNone/>
            </a:pPr>
            <a:r>
              <a:rPr lang="en-GB" sz="1600" dirty="0">
                <a:solidFill>
                  <a:srgbClr val="7030A0"/>
                </a:solidFill>
                <a:latin typeface="Calibri"/>
                <a:cs typeface="Calibri"/>
              </a:rPr>
              <a:t>To be effective the Central Bedfordshire Multi-Agency Safeguarding arrangements for children link into other local partnerships and boards such as:</a:t>
            </a:r>
          </a:p>
          <a:p>
            <a:endParaRPr lang="en-GB" sz="1600">
              <a:solidFill>
                <a:srgbClr val="7030A0"/>
              </a:solidFill>
              <a:latin typeface="Calibri" panose="020F0502020204030204" pitchFamily="34" charset="0"/>
              <a:cs typeface="Calibri" panose="020F0502020204030204" pitchFamily="34" charset="0"/>
            </a:endParaRPr>
          </a:p>
          <a:p>
            <a:pPr lvl="0"/>
            <a:r>
              <a:rPr lang="en-GB" sz="1600" dirty="0">
                <a:solidFill>
                  <a:srgbClr val="7030A0"/>
                </a:solidFill>
                <a:latin typeface="Calibri"/>
                <a:cs typeface="Calibri"/>
              </a:rPr>
              <a:t>The Central Bedfordshire Health and Wellbeing Board</a:t>
            </a:r>
          </a:p>
          <a:p>
            <a:pPr lvl="0"/>
            <a:r>
              <a:rPr lang="en-GB" sz="1600" dirty="0">
                <a:solidFill>
                  <a:srgbClr val="7030A0"/>
                </a:solidFill>
                <a:latin typeface="Calibri"/>
                <a:cs typeface="Calibri"/>
              </a:rPr>
              <a:t>The Central Bedfordshire and Bedford Borough Safeguarding Adult Board</a:t>
            </a:r>
          </a:p>
          <a:p>
            <a:pPr lvl="0"/>
            <a:r>
              <a:rPr lang="en-GB" sz="1600" dirty="0">
                <a:solidFill>
                  <a:srgbClr val="7030A0"/>
                </a:solidFill>
                <a:latin typeface="Calibri"/>
                <a:cs typeface="Calibri"/>
              </a:rPr>
              <a:t>Bedfordshire Channel Panel</a:t>
            </a:r>
          </a:p>
          <a:p>
            <a:r>
              <a:rPr lang="en-GB" sz="1600" dirty="0">
                <a:solidFill>
                  <a:srgbClr val="7030A0"/>
                </a:solidFill>
                <a:latin typeface="Calibri"/>
                <a:cs typeface="Calibri"/>
              </a:rPr>
              <a:t>Central Bedfordshire Community Safety Partnership </a:t>
            </a:r>
          </a:p>
          <a:p>
            <a:pPr lvl="0"/>
            <a:r>
              <a:rPr lang="en-GB" sz="1600" dirty="0">
                <a:solidFill>
                  <a:srgbClr val="7030A0"/>
                </a:solidFill>
                <a:latin typeface="Calibri"/>
                <a:cs typeface="Calibri"/>
              </a:rPr>
              <a:t>Bedfordshire Local Family Justice Board </a:t>
            </a:r>
            <a:endParaRPr lang="en-GB" sz="1600" dirty="0">
              <a:solidFill>
                <a:srgbClr val="7030A0"/>
              </a:solidFill>
              <a:latin typeface="Calibri" panose="020F0502020204030204" pitchFamily="34" charset="0"/>
              <a:cs typeface="Calibri" panose="020F0502020204030204" pitchFamily="34" charset="0"/>
            </a:endParaRPr>
          </a:p>
          <a:p>
            <a:r>
              <a:rPr lang="en-GB" sz="1600" dirty="0">
                <a:solidFill>
                  <a:srgbClr val="7030A0"/>
                </a:solidFill>
                <a:latin typeface="Calibri"/>
                <a:cs typeface="Calibri"/>
              </a:rPr>
              <a:t>Bedfordshire MAPPA Panels </a:t>
            </a:r>
            <a:endParaRPr lang="en-GB" sz="1600" dirty="0">
              <a:solidFill>
                <a:srgbClr val="7030A0"/>
              </a:solidFill>
              <a:latin typeface="Calibri" panose="020F0502020204030204" pitchFamily="34" charset="0"/>
              <a:cs typeface="Calibri" panose="020F0502020204030204" pitchFamily="34" charset="0"/>
            </a:endParaRPr>
          </a:p>
          <a:p>
            <a:pPr lvl="0"/>
            <a:r>
              <a:rPr lang="en-GB" sz="1600" dirty="0">
                <a:solidFill>
                  <a:srgbClr val="7030A0"/>
                </a:solidFill>
                <a:latin typeface="Calibri"/>
                <a:cs typeface="Calibri"/>
              </a:rPr>
              <a:t>Bedfordshire Youth Justice Board</a:t>
            </a:r>
          </a:p>
          <a:p>
            <a:pPr lvl="0"/>
            <a:r>
              <a:rPr lang="en-GB" sz="1600" dirty="0">
                <a:solidFill>
                  <a:srgbClr val="7030A0"/>
                </a:solidFill>
                <a:latin typeface="Calibri"/>
                <a:cs typeface="Calibri"/>
              </a:rPr>
              <a:t>Any local improvement boards</a:t>
            </a:r>
          </a:p>
          <a:p>
            <a:pPr marL="0" indent="0">
              <a:buNone/>
            </a:pPr>
            <a:endParaRPr lang="en-GB" sz="1600">
              <a:solidFill>
                <a:srgbClr val="7030A0"/>
              </a:solidFill>
              <a:latin typeface="Calibri" panose="020F0502020204030204" pitchFamily="34" charset="0"/>
              <a:cs typeface="Calibri" panose="020F0502020204030204" pitchFamily="34" charset="0"/>
            </a:endParaRPr>
          </a:p>
          <a:p>
            <a:pPr marL="0" indent="0">
              <a:buNone/>
            </a:pPr>
            <a:r>
              <a:rPr lang="en-GB" sz="1600" dirty="0">
                <a:solidFill>
                  <a:srgbClr val="7030A0"/>
                </a:solidFill>
                <a:latin typeface="Calibri"/>
                <a:cs typeface="Calibri"/>
              </a:rPr>
              <a:t>Within Central Bedfordshire there is a joint protocol in place whereby the chairs from Safeguarding Children’s Board, Safeguarding Adults Board, Health and Wellbeing Board, Community Safety Partnership, Children’s Leadership Board and the Youth Justice Board meet on a regular basis to discuss cross cutting themes/issues and priorities.</a:t>
            </a:r>
          </a:p>
          <a:p>
            <a:pPr marL="0" indent="0">
              <a:buNone/>
            </a:pPr>
            <a:endParaRPr lang="en-US"/>
          </a:p>
        </p:txBody>
      </p:sp>
      <p:pic>
        <p:nvPicPr>
          <p:cNvPr id="4" name="Picture 4">
            <a:extLst>
              <a:ext uri="{FF2B5EF4-FFF2-40B4-BE49-F238E27FC236}">
                <a16:creationId xmlns:a16="http://schemas.microsoft.com/office/drawing/2014/main" id="{3E377649-D050-C54B-8FDC-B9BCE03B8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475656" cy="1251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F584D61A-9AE1-0F44-9344-99C8D3F324EC}"/>
              </a:ext>
            </a:extLst>
          </p:cNvPr>
          <p:cNvSpPr/>
          <p:nvPr/>
        </p:nvSpPr>
        <p:spPr>
          <a:xfrm>
            <a:off x="5917474" y="6338201"/>
            <a:ext cx="4572000" cy="523220"/>
          </a:xfrm>
          <a:prstGeom prst="rect">
            <a:avLst/>
          </a:prstGeom>
        </p:spPr>
        <p:txBody>
          <a:bodyPr lIns="91440" tIns="45720" rIns="91440" bIns="45720" anchor="t">
            <a:spAutoFit/>
          </a:bodyPr>
          <a:lstStyle/>
          <a:p>
            <a:r>
              <a:rPr lang="en-GB" altLang="en-US" sz="1400" b="1" dirty="0">
                <a:solidFill>
                  <a:srgbClr val="7030A0"/>
                </a:solidFill>
                <a:latin typeface="Arial Rounded MT Bold"/>
              </a:rPr>
              <a:t>Central Bedfordshire </a:t>
            </a:r>
            <a:endParaRPr lang="en-GB" altLang="en-US" sz="1400" b="1">
              <a:solidFill>
                <a:srgbClr val="7030A0"/>
              </a:solidFill>
              <a:latin typeface="Arial Rounded MT Bold" pitchFamily="34" charset="0"/>
            </a:endParaRPr>
          </a:p>
          <a:p>
            <a:r>
              <a:rPr lang="en-GB" altLang="en-US" sz="1400" b="1" dirty="0">
                <a:solidFill>
                  <a:srgbClr val="7030A0"/>
                </a:solidFill>
                <a:latin typeface="Arial Rounded MT Bold"/>
              </a:rPr>
              <a:t>Safeguarding Children Partnership</a:t>
            </a:r>
            <a:endParaRPr lang="en-US" sz="1400" dirty="0">
              <a:latin typeface="Arial Rounded MT Bold"/>
            </a:endParaRPr>
          </a:p>
        </p:txBody>
      </p:sp>
    </p:spTree>
    <p:extLst>
      <p:ext uri="{BB962C8B-B14F-4D97-AF65-F5344CB8AC3E}">
        <p14:creationId xmlns:p14="http://schemas.microsoft.com/office/powerpoint/2010/main" val="195062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A6A7-791F-BA42-856A-040FF5DFCB24}"/>
              </a:ext>
            </a:extLst>
          </p:cNvPr>
          <p:cNvSpPr>
            <a:spLocks noGrp="1"/>
          </p:cNvSpPr>
          <p:nvPr>
            <p:ph type="title"/>
          </p:nvPr>
        </p:nvSpPr>
        <p:spPr>
          <a:xfrm>
            <a:off x="1576873" y="274638"/>
            <a:ext cx="7109927" cy="1124339"/>
          </a:xfrm>
        </p:spPr>
        <p:txBody>
          <a:bodyPr>
            <a:normAutofit fontScale="90000"/>
          </a:bodyPr>
          <a:lstStyle/>
          <a:p>
            <a:r>
              <a:rPr lang="en-US" b="1">
                <a:solidFill>
                  <a:srgbClr val="7030A0"/>
                </a:solidFill>
              </a:rPr>
              <a:t>Our Children and Young People</a:t>
            </a:r>
            <a:endParaRPr lang="en-US"/>
          </a:p>
        </p:txBody>
      </p:sp>
      <p:pic>
        <p:nvPicPr>
          <p:cNvPr id="4" name="Picture 4">
            <a:extLst>
              <a:ext uri="{FF2B5EF4-FFF2-40B4-BE49-F238E27FC236}">
                <a16:creationId xmlns:a16="http://schemas.microsoft.com/office/drawing/2014/main" id="{F2FA581B-3D18-1041-8CF3-155953048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41094BD7-A9ED-A34E-BED6-F09BDC61020F}"/>
              </a:ext>
            </a:extLst>
          </p:cNvPr>
          <p:cNvSpPr/>
          <p:nvPr/>
        </p:nvSpPr>
        <p:spPr>
          <a:xfrm>
            <a:off x="2374842" y="6423126"/>
            <a:ext cx="6769158" cy="477054"/>
          </a:xfrm>
          <a:prstGeom prst="rect">
            <a:avLst/>
          </a:prstGeom>
        </p:spPr>
        <p:txBody>
          <a:bodyPr wrap="square" lIns="91440" tIns="45720" rIns="91440" bIns="45720" anchor="t">
            <a:spAutoFit/>
          </a:bodyPr>
          <a:lstStyle/>
          <a:p>
            <a:pPr algn="r"/>
            <a:r>
              <a:rPr lang="en-US" sz="1100" b="1" i="1">
                <a:cs typeface="Calibri"/>
              </a:rPr>
              <a:t>Source:</a:t>
            </a:r>
            <a:r>
              <a:rPr lang="en-US" sz="1100" i="1">
                <a:cs typeface="Calibri"/>
              </a:rPr>
              <a:t> Office for National Statistics, Mid-Year Estimates of population by single year of age, 2010 and 2020</a:t>
            </a:r>
            <a:endParaRPr lang="en-US"/>
          </a:p>
          <a:p>
            <a:endParaRPr lang="en-US" sz="1400">
              <a:cs typeface="Calibri"/>
            </a:endParaRPr>
          </a:p>
        </p:txBody>
      </p:sp>
      <p:pic>
        <p:nvPicPr>
          <p:cNvPr id="10" name="Picture 10" descr="Chart&#10;&#10;Description automatically generated">
            <a:extLst>
              <a:ext uri="{FF2B5EF4-FFF2-40B4-BE49-F238E27FC236}">
                <a16:creationId xmlns:a16="http://schemas.microsoft.com/office/drawing/2014/main" id="{1D00D0C7-9408-B414-70D1-74BC0D542CE9}"/>
              </a:ext>
            </a:extLst>
          </p:cNvPr>
          <p:cNvPicPr>
            <a:picLocks noChangeAspect="1"/>
          </p:cNvPicPr>
          <p:nvPr/>
        </p:nvPicPr>
        <p:blipFill>
          <a:blip r:embed="rId3"/>
          <a:stretch>
            <a:fillRect/>
          </a:stretch>
        </p:blipFill>
        <p:spPr>
          <a:xfrm>
            <a:off x="1007706" y="1717312"/>
            <a:ext cx="7203232" cy="4431081"/>
          </a:xfrm>
          <a:prstGeom prst="rect">
            <a:avLst/>
          </a:prstGeom>
        </p:spPr>
      </p:pic>
    </p:spTree>
    <p:extLst>
      <p:ext uri="{BB962C8B-B14F-4D97-AF65-F5344CB8AC3E}">
        <p14:creationId xmlns:p14="http://schemas.microsoft.com/office/powerpoint/2010/main" val="234425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47BD-C555-9245-8423-56A88FFD18B8}"/>
              </a:ext>
            </a:extLst>
          </p:cNvPr>
          <p:cNvSpPr>
            <a:spLocks noGrp="1"/>
          </p:cNvSpPr>
          <p:nvPr>
            <p:ph type="title"/>
          </p:nvPr>
        </p:nvSpPr>
        <p:spPr>
          <a:xfrm>
            <a:off x="1187624" y="253135"/>
            <a:ext cx="8229600" cy="1143000"/>
          </a:xfrm>
        </p:spPr>
        <p:txBody>
          <a:bodyPr/>
          <a:lstStyle/>
          <a:p>
            <a:r>
              <a:rPr lang="en-US" b="1">
                <a:solidFill>
                  <a:srgbClr val="7030A0"/>
                </a:solidFill>
              </a:rPr>
              <a:t>Our Children and Young People</a:t>
            </a:r>
            <a:endParaRPr lang="en-US"/>
          </a:p>
        </p:txBody>
      </p:sp>
      <p:sp>
        <p:nvSpPr>
          <p:cNvPr id="3" name="Content Placeholder 2">
            <a:extLst>
              <a:ext uri="{FF2B5EF4-FFF2-40B4-BE49-F238E27FC236}">
                <a16:creationId xmlns:a16="http://schemas.microsoft.com/office/drawing/2014/main" id="{B22173D5-30C4-9D4B-84A9-BABA8068AA1A}"/>
              </a:ext>
            </a:extLst>
          </p:cNvPr>
          <p:cNvSpPr>
            <a:spLocks noGrp="1"/>
          </p:cNvSpPr>
          <p:nvPr>
            <p:ph idx="1"/>
          </p:nvPr>
        </p:nvSpPr>
        <p:spPr>
          <a:xfrm>
            <a:off x="457200" y="1600201"/>
            <a:ext cx="8229600" cy="4709120"/>
          </a:xfrm>
        </p:spPr>
        <p:txBody>
          <a:bodyPr/>
          <a:lstStyle/>
          <a:p>
            <a:r>
              <a:rPr lang="en-US" sz="2400">
                <a:solidFill>
                  <a:srgbClr val="7030A0"/>
                </a:solidFill>
              </a:rPr>
              <a:t>Child Poverty Information:</a:t>
            </a:r>
          </a:p>
          <a:p>
            <a:endParaRPr lang="en-US"/>
          </a:p>
        </p:txBody>
      </p:sp>
      <p:pic>
        <p:nvPicPr>
          <p:cNvPr id="4" name="Picture 4">
            <a:extLst>
              <a:ext uri="{FF2B5EF4-FFF2-40B4-BE49-F238E27FC236}">
                <a16:creationId xmlns:a16="http://schemas.microsoft.com/office/drawing/2014/main" id="{09E74282-FAE7-FD4B-A0AE-6D78CC683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070BBEEC-DB64-C143-B465-1C721C5CCB71}"/>
              </a:ext>
            </a:extLst>
          </p:cNvPr>
          <p:cNvSpPr/>
          <p:nvPr/>
        </p:nvSpPr>
        <p:spPr>
          <a:xfrm>
            <a:off x="201629" y="6267407"/>
            <a:ext cx="8784976" cy="477054"/>
          </a:xfrm>
          <a:prstGeom prst="rect">
            <a:avLst/>
          </a:prstGeom>
        </p:spPr>
        <p:txBody>
          <a:bodyPr wrap="square" lIns="91440" tIns="45720" rIns="91440" bIns="45720" anchor="t">
            <a:spAutoFit/>
          </a:bodyPr>
          <a:lstStyle/>
          <a:p>
            <a:pPr algn="r"/>
            <a:r>
              <a:rPr lang="en-US" sz="1100" b="1" i="1">
                <a:cs typeface="Calibri"/>
              </a:rPr>
              <a:t>Source:</a:t>
            </a:r>
            <a:r>
              <a:rPr lang="en-US" sz="1100" i="1">
                <a:cs typeface="Calibri"/>
              </a:rPr>
              <a:t> </a:t>
            </a:r>
            <a:r>
              <a:rPr lang="en-US" sz="1100" i="1">
                <a:cs typeface="Calibri"/>
                <a:hlinkClick r:id="rId3"/>
              </a:rPr>
              <a:t>DWP</a:t>
            </a:r>
            <a:r>
              <a:rPr lang="en-US" sz="1100" i="1">
                <a:cs typeface="Calibri"/>
              </a:rPr>
              <a:t>, Children in Low Income Families (Relative) by Local Authority (2020/21)</a:t>
            </a:r>
            <a:endParaRPr lang="en-US"/>
          </a:p>
          <a:p>
            <a:endParaRPr lang="en-US" sz="1400">
              <a:cs typeface="Calibri"/>
            </a:endParaRPr>
          </a:p>
        </p:txBody>
      </p:sp>
      <p:graphicFrame>
        <p:nvGraphicFramePr>
          <p:cNvPr id="8" name="Table 7">
            <a:extLst>
              <a:ext uri="{FF2B5EF4-FFF2-40B4-BE49-F238E27FC236}">
                <a16:creationId xmlns:a16="http://schemas.microsoft.com/office/drawing/2014/main" id="{DE102B14-E4DC-8096-FE1B-4D6E17058F12}"/>
              </a:ext>
            </a:extLst>
          </p:cNvPr>
          <p:cNvGraphicFramePr>
            <a:graphicFrameLocks noGrp="1"/>
          </p:cNvGraphicFramePr>
          <p:nvPr>
            <p:extLst>
              <p:ext uri="{D42A27DB-BD31-4B8C-83A1-F6EECF244321}">
                <p14:modId xmlns:p14="http://schemas.microsoft.com/office/powerpoint/2010/main" val="97528722"/>
              </p:ext>
            </p:extLst>
          </p:nvPr>
        </p:nvGraphicFramePr>
        <p:xfrm>
          <a:off x="335901" y="2164701"/>
          <a:ext cx="8416189" cy="3410101"/>
        </p:xfrm>
        <a:graphic>
          <a:graphicData uri="http://schemas.openxmlformats.org/drawingml/2006/table">
            <a:tbl>
              <a:tblPr firstRow="1" firstCol="1" bandRow="1">
                <a:tableStyleId>{5C22544A-7EE6-4342-B048-85BDC9FD1C3A}</a:tableStyleId>
              </a:tblPr>
              <a:tblGrid>
                <a:gridCol w="6524229">
                  <a:extLst>
                    <a:ext uri="{9D8B030D-6E8A-4147-A177-3AD203B41FA5}">
                      <a16:colId xmlns:a16="http://schemas.microsoft.com/office/drawing/2014/main" val="3468042228"/>
                    </a:ext>
                  </a:extLst>
                </a:gridCol>
                <a:gridCol w="945980">
                  <a:extLst>
                    <a:ext uri="{9D8B030D-6E8A-4147-A177-3AD203B41FA5}">
                      <a16:colId xmlns:a16="http://schemas.microsoft.com/office/drawing/2014/main" val="2017875840"/>
                    </a:ext>
                  </a:extLst>
                </a:gridCol>
                <a:gridCol w="945980">
                  <a:extLst>
                    <a:ext uri="{9D8B030D-6E8A-4147-A177-3AD203B41FA5}">
                      <a16:colId xmlns:a16="http://schemas.microsoft.com/office/drawing/2014/main" val="168820570"/>
                    </a:ext>
                  </a:extLst>
                </a:gridCol>
              </a:tblGrid>
              <a:tr h="179479">
                <a:tc>
                  <a:txBody>
                    <a:bodyPr/>
                    <a:lstStyle/>
                    <a:p>
                      <a:pPr algn="ctr"/>
                      <a:r>
                        <a:rPr lang="en-GB" sz="1100">
                          <a:effectLst/>
                        </a:rPr>
                        <a:t>Percentage of children aged under 16 in Relative in low-income families</a:t>
                      </a:r>
                      <a:endParaRPr lang="en-GB">
                        <a:effectLst/>
                      </a:endParaRPr>
                    </a:p>
                  </a:txBody>
                  <a:tcPr marL="68580" marR="68580" marT="0" marB="0" anchor="b"/>
                </a:tc>
                <a:tc>
                  <a:txBody>
                    <a:bodyPr/>
                    <a:lstStyle/>
                    <a:p>
                      <a:pPr algn="ctr"/>
                      <a:r>
                        <a:rPr lang="en-GB" sz="1100">
                          <a:effectLst/>
                        </a:rPr>
                        <a:t>2019/20 </a:t>
                      </a:r>
                      <a:endParaRPr lang="en-GB">
                        <a:effectLst/>
                      </a:endParaRPr>
                    </a:p>
                  </a:txBody>
                  <a:tcPr marL="68580" marR="68580" marT="0" marB="0" anchor="b"/>
                </a:tc>
                <a:tc>
                  <a:txBody>
                    <a:bodyPr/>
                    <a:lstStyle/>
                    <a:p>
                      <a:pPr algn="ctr"/>
                      <a:r>
                        <a:rPr lang="en-GB" sz="1100">
                          <a:effectLst/>
                        </a:rPr>
                        <a:t>2020/21</a:t>
                      </a:r>
                      <a:endParaRPr lang="en-GB">
                        <a:effectLst/>
                      </a:endParaRPr>
                    </a:p>
                  </a:txBody>
                  <a:tcPr marL="68580" marR="68580" marT="0" marB="0" anchor="b"/>
                </a:tc>
                <a:extLst>
                  <a:ext uri="{0D108BD9-81ED-4DB2-BD59-A6C34878D82A}">
                    <a16:rowId xmlns:a16="http://schemas.microsoft.com/office/drawing/2014/main" val="3735183843"/>
                  </a:ext>
                </a:extLst>
              </a:tr>
              <a:tr h="179479">
                <a:tc>
                  <a:txBody>
                    <a:bodyPr/>
                    <a:lstStyle/>
                    <a:p>
                      <a:r>
                        <a:rPr lang="en-GB" sz="1100">
                          <a:effectLst/>
                        </a:rPr>
                        <a:t>United Kingdom</a:t>
                      </a:r>
                      <a:endParaRPr lang="en-GB">
                        <a:effectLst/>
                      </a:endParaRPr>
                    </a:p>
                  </a:txBody>
                  <a:tcPr marL="68580" marR="68580" marT="0" marB="0" anchor="b"/>
                </a:tc>
                <a:tc>
                  <a:txBody>
                    <a:bodyPr/>
                    <a:lstStyle/>
                    <a:p>
                      <a:pPr algn="ctr"/>
                      <a:r>
                        <a:rPr lang="en-GB" sz="1100">
                          <a:effectLst/>
                        </a:rPr>
                        <a:t>19.30%</a:t>
                      </a:r>
                      <a:endParaRPr lang="en-GB">
                        <a:effectLst/>
                      </a:endParaRPr>
                    </a:p>
                  </a:txBody>
                  <a:tcPr marL="68580" marR="68580" marT="0" marB="0" anchor="b"/>
                </a:tc>
                <a:tc>
                  <a:txBody>
                    <a:bodyPr/>
                    <a:lstStyle/>
                    <a:p>
                      <a:pPr algn="ctr"/>
                      <a:r>
                        <a:rPr lang="en-GB" sz="1100">
                          <a:effectLst/>
                        </a:rPr>
                        <a:t>18.70%</a:t>
                      </a:r>
                      <a:endParaRPr lang="en-GB">
                        <a:effectLst/>
                      </a:endParaRPr>
                    </a:p>
                  </a:txBody>
                  <a:tcPr marL="68580" marR="68580" marT="0" marB="0" anchor="b"/>
                </a:tc>
                <a:extLst>
                  <a:ext uri="{0D108BD9-81ED-4DB2-BD59-A6C34878D82A}">
                    <a16:rowId xmlns:a16="http://schemas.microsoft.com/office/drawing/2014/main" val="2477255261"/>
                  </a:ext>
                </a:extLst>
              </a:tr>
              <a:tr h="179479">
                <a:tc>
                  <a:txBody>
                    <a:bodyPr/>
                    <a:lstStyle/>
                    <a:p>
                      <a:r>
                        <a:rPr lang="en-GB" sz="1100">
                          <a:effectLst/>
                        </a:rPr>
                        <a:t>Central Bedfordshire</a:t>
                      </a:r>
                      <a:endParaRPr lang="en-GB">
                        <a:effectLst/>
                      </a:endParaRPr>
                    </a:p>
                  </a:txBody>
                  <a:tcPr marL="68580" marR="68580" marT="0" marB="0" anchor="b"/>
                </a:tc>
                <a:tc>
                  <a:txBody>
                    <a:bodyPr/>
                    <a:lstStyle/>
                    <a:p>
                      <a:pPr algn="ctr"/>
                      <a:r>
                        <a:rPr lang="en-GB" sz="1100">
                          <a:effectLst/>
                        </a:rPr>
                        <a:t>11.40%</a:t>
                      </a:r>
                      <a:endParaRPr lang="en-GB">
                        <a:effectLst/>
                      </a:endParaRPr>
                    </a:p>
                  </a:txBody>
                  <a:tcPr marL="68580" marR="68580" marT="0" marB="0" anchor="b"/>
                </a:tc>
                <a:tc>
                  <a:txBody>
                    <a:bodyPr/>
                    <a:lstStyle/>
                    <a:p>
                      <a:pPr algn="ctr"/>
                      <a:r>
                        <a:rPr lang="en-GB" sz="1100">
                          <a:effectLst/>
                        </a:rPr>
                        <a:t>10.80%</a:t>
                      </a:r>
                      <a:endParaRPr lang="en-GB">
                        <a:effectLst/>
                      </a:endParaRPr>
                    </a:p>
                  </a:txBody>
                  <a:tcPr marL="68580" marR="68580" marT="0" marB="0" anchor="b"/>
                </a:tc>
                <a:extLst>
                  <a:ext uri="{0D108BD9-81ED-4DB2-BD59-A6C34878D82A}">
                    <a16:rowId xmlns:a16="http://schemas.microsoft.com/office/drawing/2014/main" val="3471809359"/>
                  </a:ext>
                </a:extLst>
              </a:tr>
              <a:tr h="179479">
                <a:tc gridSpan="3">
                  <a:txBody>
                    <a:bodyPr/>
                    <a:lstStyle/>
                    <a:p>
                      <a:pPr algn="ctr"/>
                      <a:r>
                        <a:rPr lang="en-GB" sz="1100">
                          <a:effectLst/>
                        </a:rPr>
                        <a:t>Neighbouring Local Authorities</a:t>
                      </a:r>
                      <a:endParaRPr lang="en-GB">
                        <a:effectLst/>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6289578"/>
                  </a:ext>
                </a:extLst>
              </a:tr>
              <a:tr h="179479">
                <a:tc>
                  <a:txBody>
                    <a:bodyPr/>
                    <a:lstStyle/>
                    <a:p>
                      <a:r>
                        <a:rPr lang="en-GB" sz="1100">
                          <a:effectLst/>
                        </a:rPr>
                        <a:t>Luton</a:t>
                      </a:r>
                      <a:endParaRPr lang="en-GB">
                        <a:effectLst/>
                      </a:endParaRPr>
                    </a:p>
                  </a:txBody>
                  <a:tcPr marL="68580" marR="68580" marT="0" marB="0" anchor="b"/>
                </a:tc>
                <a:tc>
                  <a:txBody>
                    <a:bodyPr/>
                    <a:lstStyle/>
                    <a:p>
                      <a:pPr algn="ctr"/>
                      <a:r>
                        <a:rPr lang="en-GB" sz="1100">
                          <a:effectLst/>
                        </a:rPr>
                        <a:t>30.90%</a:t>
                      </a:r>
                      <a:endParaRPr lang="en-GB">
                        <a:effectLst/>
                      </a:endParaRPr>
                    </a:p>
                  </a:txBody>
                  <a:tcPr marL="68580" marR="68580" marT="0" marB="0" anchor="b"/>
                </a:tc>
                <a:tc>
                  <a:txBody>
                    <a:bodyPr/>
                    <a:lstStyle/>
                    <a:p>
                      <a:pPr algn="ctr"/>
                      <a:r>
                        <a:rPr lang="en-GB" sz="1100">
                          <a:effectLst/>
                        </a:rPr>
                        <a:t>27.80%</a:t>
                      </a:r>
                      <a:endParaRPr lang="en-GB">
                        <a:effectLst/>
                      </a:endParaRPr>
                    </a:p>
                  </a:txBody>
                  <a:tcPr marL="68580" marR="68580" marT="0" marB="0" anchor="b"/>
                </a:tc>
                <a:extLst>
                  <a:ext uri="{0D108BD9-81ED-4DB2-BD59-A6C34878D82A}">
                    <a16:rowId xmlns:a16="http://schemas.microsoft.com/office/drawing/2014/main" val="750782740"/>
                  </a:ext>
                </a:extLst>
              </a:tr>
              <a:tr h="179479">
                <a:tc>
                  <a:txBody>
                    <a:bodyPr/>
                    <a:lstStyle/>
                    <a:p>
                      <a:r>
                        <a:rPr lang="en-GB" sz="1100">
                          <a:effectLst/>
                        </a:rPr>
                        <a:t>Milton Keynes</a:t>
                      </a:r>
                      <a:endParaRPr lang="en-GB">
                        <a:effectLst/>
                      </a:endParaRPr>
                    </a:p>
                  </a:txBody>
                  <a:tcPr marL="68580" marR="68580" marT="0" marB="0" anchor="b"/>
                </a:tc>
                <a:tc>
                  <a:txBody>
                    <a:bodyPr/>
                    <a:lstStyle/>
                    <a:p>
                      <a:pPr algn="ctr"/>
                      <a:r>
                        <a:rPr lang="en-GB" sz="1100">
                          <a:effectLst/>
                        </a:rPr>
                        <a:t>18.00%</a:t>
                      </a:r>
                      <a:endParaRPr lang="en-GB">
                        <a:effectLst/>
                      </a:endParaRPr>
                    </a:p>
                  </a:txBody>
                  <a:tcPr marL="68580" marR="68580" marT="0" marB="0" anchor="b"/>
                </a:tc>
                <a:tc>
                  <a:txBody>
                    <a:bodyPr/>
                    <a:lstStyle/>
                    <a:p>
                      <a:pPr algn="ctr"/>
                      <a:r>
                        <a:rPr lang="en-GB" sz="1100">
                          <a:effectLst/>
                        </a:rPr>
                        <a:t>18.10%</a:t>
                      </a:r>
                      <a:endParaRPr lang="en-GB">
                        <a:effectLst/>
                      </a:endParaRPr>
                    </a:p>
                  </a:txBody>
                  <a:tcPr marL="68580" marR="68580" marT="0" marB="0" anchor="b"/>
                </a:tc>
                <a:extLst>
                  <a:ext uri="{0D108BD9-81ED-4DB2-BD59-A6C34878D82A}">
                    <a16:rowId xmlns:a16="http://schemas.microsoft.com/office/drawing/2014/main" val="4067533675"/>
                  </a:ext>
                </a:extLst>
              </a:tr>
              <a:tr h="179479">
                <a:tc>
                  <a:txBody>
                    <a:bodyPr/>
                    <a:lstStyle/>
                    <a:p>
                      <a:r>
                        <a:rPr lang="en-GB" sz="1100">
                          <a:effectLst/>
                        </a:rPr>
                        <a:t>Bedford</a:t>
                      </a:r>
                      <a:endParaRPr lang="en-GB">
                        <a:effectLst/>
                      </a:endParaRPr>
                    </a:p>
                  </a:txBody>
                  <a:tcPr marL="68580" marR="68580" marT="0" marB="0" anchor="b"/>
                </a:tc>
                <a:tc>
                  <a:txBody>
                    <a:bodyPr/>
                    <a:lstStyle/>
                    <a:p>
                      <a:pPr algn="ctr"/>
                      <a:r>
                        <a:rPr lang="en-GB" sz="1100">
                          <a:effectLst/>
                        </a:rPr>
                        <a:t>17.10%</a:t>
                      </a:r>
                      <a:endParaRPr lang="en-GB">
                        <a:effectLst/>
                      </a:endParaRPr>
                    </a:p>
                  </a:txBody>
                  <a:tcPr marL="68580" marR="68580" marT="0" marB="0" anchor="b"/>
                </a:tc>
                <a:tc>
                  <a:txBody>
                    <a:bodyPr/>
                    <a:lstStyle/>
                    <a:p>
                      <a:pPr algn="ctr"/>
                      <a:r>
                        <a:rPr lang="en-GB" sz="1100">
                          <a:effectLst/>
                        </a:rPr>
                        <a:t>14.90%</a:t>
                      </a:r>
                      <a:endParaRPr lang="en-GB">
                        <a:effectLst/>
                      </a:endParaRPr>
                    </a:p>
                  </a:txBody>
                  <a:tcPr marL="68580" marR="68580" marT="0" marB="0" anchor="b"/>
                </a:tc>
                <a:extLst>
                  <a:ext uri="{0D108BD9-81ED-4DB2-BD59-A6C34878D82A}">
                    <a16:rowId xmlns:a16="http://schemas.microsoft.com/office/drawing/2014/main" val="3318211628"/>
                  </a:ext>
                </a:extLst>
              </a:tr>
              <a:tr h="179479">
                <a:tc>
                  <a:txBody>
                    <a:bodyPr/>
                    <a:lstStyle/>
                    <a:p>
                      <a:r>
                        <a:rPr lang="en-GB" sz="1100">
                          <a:effectLst/>
                        </a:rPr>
                        <a:t>Buckinghamshire</a:t>
                      </a:r>
                      <a:endParaRPr lang="en-GB">
                        <a:effectLst/>
                      </a:endParaRPr>
                    </a:p>
                  </a:txBody>
                  <a:tcPr marL="68580" marR="68580" marT="0" marB="0" anchor="b"/>
                </a:tc>
                <a:tc>
                  <a:txBody>
                    <a:bodyPr/>
                    <a:lstStyle/>
                    <a:p>
                      <a:pPr algn="ctr"/>
                      <a:r>
                        <a:rPr lang="en-GB" sz="1100">
                          <a:effectLst/>
                        </a:rPr>
                        <a:t>12.00%</a:t>
                      </a:r>
                      <a:endParaRPr lang="en-GB">
                        <a:effectLst/>
                      </a:endParaRPr>
                    </a:p>
                  </a:txBody>
                  <a:tcPr marL="68580" marR="68580" marT="0" marB="0" anchor="b"/>
                </a:tc>
                <a:tc>
                  <a:txBody>
                    <a:bodyPr/>
                    <a:lstStyle/>
                    <a:p>
                      <a:pPr algn="ctr"/>
                      <a:r>
                        <a:rPr lang="en-GB" sz="1100">
                          <a:effectLst/>
                        </a:rPr>
                        <a:t>13.00%</a:t>
                      </a:r>
                      <a:endParaRPr lang="en-GB">
                        <a:effectLst/>
                      </a:endParaRPr>
                    </a:p>
                  </a:txBody>
                  <a:tcPr marL="68580" marR="68580" marT="0" marB="0" anchor="b"/>
                </a:tc>
                <a:extLst>
                  <a:ext uri="{0D108BD9-81ED-4DB2-BD59-A6C34878D82A}">
                    <a16:rowId xmlns:a16="http://schemas.microsoft.com/office/drawing/2014/main" val="57880923"/>
                  </a:ext>
                </a:extLst>
              </a:tr>
              <a:tr h="179479">
                <a:tc>
                  <a:txBody>
                    <a:bodyPr/>
                    <a:lstStyle/>
                    <a:p>
                      <a:r>
                        <a:rPr lang="en-GB" sz="1100">
                          <a:effectLst/>
                        </a:rPr>
                        <a:t>Huntingdonshire</a:t>
                      </a:r>
                      <a:endParaRPr lang="en-GB">
                        <a:effectLst/>
                      </a:endParaRPr>
                    </a:p>
                  </a:txBody>
                  <a:tcPr marL="68580" marR="68580" marT="0" marB="0" anchor="b"/>
                </a:tc>
                <a:tc>
                  <a:txBody>
                    <a:bodyPr/>
                    <a:lstStyle/>
                    <a:p>
                      <a:pPr algn="ctr"/>
                      <a:r>
                        <a:rPr lang="en-GB" sz="1100">
                          <a:effectLst/>
                        </a:rPr>
                        <a:t>12.40%</a:t>
                      </a:r>
                      <a:endParaRPr lang="en-GB">
                        <a:effectLst/>
                      </a:endParaRPr>
                    </a:p>
                  </a:txBody>
                  <a:tcPr marL="68580" marR="68580" marT="0" marB="0" anchor="b"/>
                </a:tc>
                <a:tc>
                  <a:txBody>
                    <a:bodyPr/>
                    <a:lstStyle/>
                    <a:p>
                      <a:pPr algn="ctr"/>
                      <a:r>
                        <a:rPr lang="en-GB" sz="1100">
                          <a:effectLst/>
                        </a:rPr>
                        <a:t>11.20%</a:t>
                      </a:r>
                      <a:endParaRPr lang="en-GB">
                        <a:effectLst/>
                      </a:endParaRPr>
                    </a:p>
                  </a:txBody>
                  <a:tcPr marL="68580" marR="68580" marT="0" marB="0" anchor="b"/>
                </a:tc>
                <a:extLst>
                  <a:ext uri="{0D108BD9-81ED-4DB2-BD59-A6C34878D82A}">
                    <a16:rowId xmlns:a16="http://schemas.microsoft.com/office/drawing/2014/main" val="481629884"/>
                  </a:ext>
                </a:extLst>
              </a:tr>
              <a:tr h="179479">
                <a:tc>
                  <a:txBody>
                    <a:bodyPr/>
                    <a:lstStyle/>
                    <a:p>
                      <a:r>
                        <a:rPr lang="en-GB" sz="1100">
                          <a:effectLst/>
                        </a:rPr>
                        <a:t>Dacorum</a:t>
                      </a:r>
                      <a:endParaRPr lang="en-GB">
                        <a:effectLst/>
                      </a:endParaRPr>
                    </a:p>
                  </a:txBody>
                  <a:tcPr marL="68580" marR="68580" marT="0" marB="0" anchor="b"/>
                </a:tc>
                <a:tc>
                  <a:txBody>
                    <a:bodyPr/>
                    <a:lstStyle/>
                    <a:p>
                      <a:pPr algn="ctr"/>
                      <a:r>
                        <a:rPr lang="en-GB" sz="1100">
                          <a:effectLst/>
                        </a:rPr>
                        <a:t>11.30%</a:t>
                      </a:r>
                      <a:endParaRPr lang="en-GB">
                        <a:effectLst/>
                      </a:endParaRPr>
                    </a:p>
                  </a:txBody>
                  <a:tcPr marL="68580" marR="68580" marT="0" marB="0" anchor="b"/>
                </a:tc>
                <a:tc>
                  <a:txBody>
                    <a:bodyPr/>
                    <a:lstStyle/>
                    <a:p>
                      <a:pPr algn="ctr"/>
                      <a:r>
                        <a:rPr lang="en-GB" sz="1100">
                          <a:effectLst/>
                        </a:rPr>
                        <a:t>10.20%</a:t>
                      </a:r>
                      <a:endParaRPr lang="en-GB">
                        <a:effectLst/>
                      </a:endParaRPr>
                    </a:p>
                  </a:txBody>
                  <a:tcPr marL="68580" marR="68580" marT="0" marB="0" anchor="b"/>
                </a:tc>
                <a:extLst>
                  <a:ext uri="{0D108BD9-81ED-4DB2-BD59-A6C34878D82A}">
                    <a16:rowId xmlns:a16="http://schemas.microsoft.com/office/drawing/2014/main" val="4070781853"/>
                  </a:ext>
                </a:extLst>
              </a:tr>
              <a:tr h="179479">
                <a:tc>
                  <a:txBody>
                    <a:bodyPr/>
                    <a:lstStyle/>
                    <a:p>
                      <a:r>
                        <a:rPr lang="en-GB" sz="1100">
                          <a:effectLst/>
                        </a:rPr>
                        <a:t>North Hertfordshire</a:t>
                      </a:r>
                      <a:endParaRPr lang="en-GB">
                        <a:effectLst/>
                      </a:endParaRPr>
                    </a:p>
                  </a:txBody>
                  <a:tcPr marL="68580" marR="68580" marT="0" marB="0" anchor="b"/>
                </a:tc>
                <a:tc>
                  <a:txBody>
                    <a:bodyPr/>
                    <a:lstStyle/>
                    <a:p>
                      <a:pPr algn="ctr"/>
                      <a:r>
                        <a:rPr lang="en-GB" sz="1100">
                          <a:effectLst/>
                        </a:rPr>
                        <a:t>10.60%</a:t>
                      </a:r>
                      <a:endParaRPr lang="en-GB">
                        <a:effectLst/>
                      </a:endParaRPr>
                    </a:p>
                  </a:txBody>
                  <a:tcPr marL="68580" marR="68580" marT="0" marB="0" anchor="b"/>
                </a:tc>
                <a:tc>
                  <a:txBody>
                    <a:bodyPr/>
                    <a:lstStyle/>
                    <a:p>
                      <a:pPr algn="ctr"/>
                      <a:r>
                        <a:rPr lang="en-GB" sz="1100">
                          <a:effectLst/>
                        </a:rPr>
                        <a:t>10.00%</a:t>
                      </a:r>
                      <a:endParaRPr lang="en-GB">
                        <a:effectLst/>
                      </a:endParaRPr>
                    </a:p>
                  </a:txBody>
                  <a:tcPr marL="68580" marR="68580" marT="0" marB="0" anchor="b"/>
                </a:tc>
                <a:extLst>
                  <a:ext uri="{0D108BD9-81ED-4DB2-BD59-A6C34878D82A}">
                    <a16:rowId xmlns:a16="http://schemas.microsoft.com/office/drawing/2014/main" val="1735305300"/>
                  </a:ext>
                </a:extLst>
              </a:tr>
              <a:tr h="179479">
                <a:tc>
                  <a:txBody>
                    <a:bodyPr/>
                    <a:lstStyle/>
                    <a:p>
                      <a:r>
                        <a:rPr lang="en-GB" sz="1100">
                          <a:effectLst/>
                        </a:rPr>
                        <a:t>South Cambridgeshire</a:t>
                      </a:r>
                      <a:endParaRPr lang="en-GB">
                        <a:effectLst/>
                      </a:endParaRPr>
                    </a:p>
                  </a:txBody>
                  <a:tcPr marL="68580" marR="68580" marT="0" marB="0" anchor="b"/>
                </a:tc>
                <a:tc>
                  <a:txBody>
                    <a:bodyPr/>
                    <a:lstStyle/>
                    <a:p>
                      <a:pPr algn="ctr"/>
                      <a:r>
                        <a:rPr lang="en-GB" sz="1100">
                          <a:effectLst/>
                        </a:rPr>
                        <a:t>8.70%</a:t>
                      </a:r>
                      <a:endParaRPr lang="en-GB">
                        <a:effectLst/>
                      </a:endParaRPr>
                    </a:p>
                  </a:txBody>
                  <a:tcPr marL="68580" marR="68580" marT="0" marB="0" anchor="b"/>
                </a:tc>
                <a:tc>
                  <a:txBody>
                    <a:bodyPr/>
                    <a:lstStyle/>
                    <a:p>
                      <a:pPr algn="ctr"/>
                      <a:r>
                        <a:rPr lang="en-GB" sz="1100">
                          <a:effectLst/>
                        </a:rPr>
                        <a:t>7.70%</a:t>
                      </a:r>
                      <a:endParaRPr lang="en-GB">
                        <a:effectLst/>
                      </a:endParaRPr>
                    </a:p>
                  </a:txBody>
                  <a:tcPr marL="68580" marR="68580" marT="0" marB="0" anchor="b"/>
                </a:tc>
                <a:extLst>
                  <a:ext uri="{0D108BD9-81ED-4DB2-BD59-A6C34878D82A}">
                    <a16:rowId xmlns:a16="http://schemas.microsoft.com/office/drawing/2014/main" val="1420640705"/>
                  </a:ext>
                </a:extLst>
              </a:tr>
              <a:tr h="179479">
                <a:tc>
                  <a:txBody>
                    <a:bodyPr/>
                    <a:lstStyle/>
                    <a:p>
                      <a:r>
                        <a:rPr lang="en-GB" sz="1100">
                          <a:effectLst/>
                        </a:rPr>
                        <a:t>St Albans</a:t>
                      </a:r>
                      <a:endParaRPr lang="en-GB">
                        <a:effectLst/>
                      </a:endParaRPr>
                    </a:p>
                  </a:txBody>
                  <a:tcPr marL="68580" marR="68580" marT="0" marB="0" anchor="b"/>
                </a:tc>
                <a:tc>
                  <a:txBody>
                    <a:bodyPr/>
                    <a:lstStyle/>
                    <a:p>
                      <a:pPr algn="ctr"/>
                      <a:r>
                        <a:rPr lang="en-GB" sz="1100">
                          <a:effectLst/>
                        </a:rPr>
                        <a:t>7.50%</a:t>
                      </a:r>
                      <a:endParaRPr lang="en-GB">
                        <a:effectLst/>
                      </a:endParaRPr>
                    </a:p>
                  </a:txBody>
                  <a:tcPr marL="68580" marR="68580" marT="0" marB="0" anchor="b"/>
                </a:tc>
                <a:tc>
                  <a:txBody>
                    <a:bodyPr/>
                    <a:lstStyle/>
                    <a:p>
                      <a:pPr algn="ctr"/>
                      <a:r>
                        <a:rPr lang="en-GB" sz="1100">
                          <a:effectLst/>
                        </a:rPr>
                        <a:t>6.90%</a:t>
                      </a:r>
                      <a:endParaRPr lang="en-GB">
                        <a:effectLst/>
                      </a:endParaRPr>
                    </a:p>
                  </a:txBody>
                  <a:tcPr marL="68580" marR="68580" marT="0" marB="0" anchor="b"/>
                </a:tc>
                <a:extLst>
                  <a:ext uri="{0D108BD9-81ED-4DB2-BD59-A6C34878D82A}">
                    <a16:rowId xmlns:a16="http://schemas.microsoft.com/office/drawing/2014/main" val="1693084668"/>
                  </a:ext>
                </a:extLst>
              </a:tr>
              <a:tr h="179479">
                <a:tc gridSpan="3">
                  <a:txBody>
                    <a:bodyPr/>
                    <a:lstStyle/>
                    <a:p>
                      <a:pPr algn="ctr"/>
                      <a:r>
                        <a:rPr lang="en-GB" sz="1100">
                          <a:effectLst/>
                        </a:rPr>
                        <a:t>Central Bedfordshire highest wards</a:t>
                      </a:r>
                      <a:endParaRPr lang="en-GB">
                        <a:effectLst/>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21124504"/>
                  </a:ext>
                </a:extLst>
              </a:tr>
              <a:tr h="179479">
                <a:tc>
                  <a:txBody>
                    <a:bodyPr/>
                    <a:lstStyle/>
                    <a:p>
                      <a:r>
                        <a:rPr lang="en-GB" sz="1100">
                          <a:effectLst/>
                        </a:rPr>
                        <a:t>Eaton Bray</a:t>
                      </a:r>
                      <a:endParaRPr lang="en-GB">
                        <a:effectLst/>
                      </a:endParaRPr>
                    </a:p>
                  </a:txBody>
                  <a:tcPr marL="68580" marR="68580" marT="0" marB="0" anchor="b"/>
                </a:tc>
                <a:tc>
                  <a:txBody>
                    <a:bodyPr/>
                    <a:lstStyle/>
                    <a:p>
                      <a:pPr algn="ctr"/>
                      <a:r>
                        <a:rPr lang="en-GB" sz="1100">
                          <a:effectLst/>
                        </a:rPr>
                        <a:t>21.70%</a:t>
                      </a:r>
                      <a:endParaRPr lang="en-GB">
                        <a:effectLst/>
                      </a:endParaRPr>
                    </a:p>
                  </a:txBody>
                  <a:tcPr marL="68580" marR="68580" marT="0" marB="0" anchor="b"/>
                </a:tc>
                <a:tc>
                  <a:txBody>
                    <a:bodyPr/>
                    <a:lstStyle/>
                    <a:p>
                      <a:pPr algn="ctr"/>
                      <a:r>
                        <a:rPr lang="en-GB" sz="1100">
                          <a:effectLst/>
                        </a:rPr>
                        <a:t>22.00%</a:t>
                      </a:r>
                      <a:endParaRPr lang="en-GB">
                        <a:effectLst/>
                      </a:endParaRPr>
                    </a:p>
                  </a:txBody>
                  <a:tcPr marL="68580" marR="68580" marT="0" marB="0" anchor="b"/>
                </a:tc>
                <a:extLst>
                  <a:ext uri="{0D108BD9-81ED-4DB2-BD59-A6C34878D82A}">
                    <a16:rowId xmlns:a16="http://schemas.microsoft.com/office/drawing/2014/main" val="1245981134"/>
                  </a:ext>
                </a:extLst>
              </a:tr>
              <a:tr h="179479">
                <a:tc>
                  <a:txBody>
                    <a:bodyPr/>
                    <a:lstStyle/>
                    <a:p>
                      <a:r>
                        <a:rPr lang="en-GB" sz="1100">
                          <a:effectLst/>
                        </a:rPr>
                        <a:t>Dunstable Manshead</a:t>
                      </a:r>
                      <a:endParaRPr lang="en-GB">
                        <a:effectLst/>
                      </a:endParaRPr>
                    </a:p>
                  </a:txBody>
                  <a:tcPr marL="68580" marR="68580" marT="0" marB="0" anchor="b"/>
                </a:tc>
                <a:tc>
                  <a:txBody>
                    <a:bodyPr/>
                    <a:lstStyle/>
                    <a:p>
                      <a:pPr algn="ctr"/>
                      <a:r>
                        <a:rPr lang="en-GB" sz="1100">
                          <a:effectLst/>
                        </a:rPr>
                        <a:t>16.90%</a:t>
                      </a:r>
                      <a:endParaRPr lang="en-GB">
                        <a:effectLst/>
                      </a:endParaRPr>
                    </a:p>
                  </a:txBody>
                  <a:tcPr marL="68580" marR="68580" marT="0" marB="0" anchor="b"/>
                </a:tc>
                <a:tc>
                  <a:txBody>
                    <a:bodyPr/>
                    <a:lstStyle/>
                    <a:p>
                      <a:pPr algn="ctr"/>
                      <a:r>
                        <a:rPr lang="en-GB" sz="1100">
                          <a:effectLst/>
                        </a:rPr>
                        <a:t>16.90%</a:t>
                      </a:r>
                      <a:endParaRPr lang="en-GB">
                        <a:effectLst/>
                      </a:endParaRPr>
                    </a:p>
                  </a:txBody>
                  <a:tcPr marL="68580" marR="68580" marT="0" marB="0" anchor="b"/>
                </a:tc>
                <a:extLst>
                  <a:ext uri="{0D108BD9-81ED-4DB2-BD59-A6C34878D82A}">
                    <a16:rowId xmlns:a16="http://schemas.microsoft.com/office/drawing/2014/main" val="1810836701"/>
                  </a:ext>
                </a:extLst>
              </a:tr>
              <a:tr h="179479">
                <a:tc>
                  <a:txBody>
                    <a:bodyPr/>
                    <a:lstStyle/>
                    <a:p>
                      <a:r>
                        <a:rPr lang="en-GB" sz="1100">
                          <a:effectLst/>
                        </a:rPr>
                        <a:t>Dunstable Icknield</a:t>
                      </a:r>
                      <a:endParaRPr lang="en-GB">
                        <a:effectLst/>
                      </a:endParaRPr>
                    </a:p>
                  </a:txBody>
                  <a:tcPr marL="68580" marR="68580" marT="0" marB="0" anchor="b"/>
                </a:tc>
                <a:tc>
                  <a:txBody>
                    <a:bodyPr/>
                    <a:lstStyle/>
                    <a:p>
                      <a:pPr algn="ctr"/>
                      <a:r>
                        <a:rPr lang="en-GB" sz="1100">
                          <a:effectLst/>
                        </a:rPr>
                        <a:t>13.20%</a:t>
                      </a:r>
                      <a:endParaRPr lang="en-GB">
                        <a:effectLst/>
                      </a:endParaRPr>
                    </a:p>
                  </a:txBody>
                  <a:tcPr marL="68580" marR="68580" marT="0" marB="0" anchor="b"/>
                </a:tc>
                <a:tc>
                  <a:txBody>
                    <a:bodyPr/>
                    <a:lstStyle/>
                    <a:p>
                      <a:pPr algn="ctr"/>
                      <a:r>
                        <a:rPr lang="en-GB" sz="1100">
                          <a:effectLst/>
                        </a:rPr>
                        <a:t>15.50%</a:t>
                      </a:r>
                      <a:endParaRPr lang="en-GB">
                        <a:effectLst/>
                      </a:endParaRPr>
                    </a:p>
                  </a:txBody>
                  <a:tcPr marL="68580" marR="68580" marT="0" marB="0" anchor="b"/>
                </a:tc>
                <a:extLst>
                  <a:ext uri="{0D108BD9-81ED-4DB2-BD59-A6C34878D82A}">
                    <a16:rowId xmlns:a16="http://schemas.microsoft.com/office/drawing/2014/main" val="3288317619"/>
                  </a:ext>
                </a:extLst>
              </a:tr>
              <a:tr h="179479">
                <a:tc>
                  <a:txBody>
                    <a:bodyPr/>
                    <a:lstStyle/>
                    <a:p>
                      <a:r>
                        <a:rPr lang="en-GB" sz="1100">
                          <a:effectLst/>
                        </a:rPr>
                        <a:t>Tithe Farm</a:t>
                      </a:r>
                      <a:endParaRPr lang="en-GB">
                        <a:effectLst/>
                      </a:endParaRPr>
                    </a:p>
                  </a:txBody>
                  <a:tcPr marL="68580" marR="68580" marT="0" marB="0" anchor="b"/>
                </a:tc>
                <a:tc>
                  <a:txBody>
                    <a:bodyPr/>
                    <a:lstStyle/>
                    <a:p>
                      <a:pPr algn="ctr"/>
                      <a:r>
                        <a:rPr lang="en-GB" sz="1100">
                          <a:effectLst/>
                        </a:rPr>
                        <a:t>19.80%</a:t>
                      </a:r>
                      <a:endParaRPr lang="en-GB">
                        <a:effectLst/>
                      </a:endParaRPr>
                    </a:p>
                  </a:txBody>
                  <a:tcPr marL="68580" marR="68580" marT="0" marB="0" anchor="b"/>
                </a:tc>
                <a:tc>
                  <a:txBody>
                    <a:bodyPr/>
                    <a:lstStyle/>
                    <a:p>
                      <a:pPr algn="ctr"/>
                      <a:r>
                        <a:rPr lang="en-GB" sz="1100">
                          <a:effectLst/>
                        </a:rPr>
                        <a:t>15.40%</a:t>
                      </a:r>
                      <a:endParaRPr lang="en-GB">
                        <a:effectLst/>
                      </a:endParaRPr>
                    </a:p>
                  </a:txBody>
                  <a:tcPr marL="68580" marR="68580" marT="0" marB="0" anchor="b"/>
                </a:tc>
                <a:extLst>
                  <a:ext uri="{0D108BD9-81ED-4DB2-BD59-A6C34878D82A}">
                    <a16:rowId xmlns:a16="http://schemas.microsoft.com/office/drawing/2014/main" val="1301690292"/>
                  </a:ext>
                </a:extLst>
              </a:tr>
              <a:tr h="179479">
                <a:tc>
                  <a:txBody>
                    <a:bodyPr/>
                    <a:lstStyle/>
                    <a:p>
                      <a:r>
                        <a:rPr lang="en-GB" sz="1100">
                          <a:effectLst/>
                        </a:rPr>
                        <a:t>Houghton Hall</a:t>
                      </a:r>
                      <a:endParaRPr lang="en-GB">
                        <a:effectLst/>
                      </a:endParaRPr>
                    </a:p>
                  </a:txBody>
                  <a:tcPr marL="68580" marR="68580" marT="0" marB="0" anchor="b"/>
                </a:tc>
                <a:tc>
                  <a:txBody>
                    <a:bodyPr/>
                    <a:lstStyle/>
                    <a:p>
                      <a:pPr algn="ctr"/>
                      <a:r>
                        <a:rPr lang="en-GB" sz="1100">
                          <a:effectLst/>
                        </a:rPr>
                        <a:t>19.80%</a:t>
                      </a:r>
                      <a:endParaRPr lang="en-GB">
                        <a:effectLst/>
                      </a:endParaRPr>
                    </a:p>
                  </a:txBody>
                  <a:tcPr marL="68580" marR="68580" marT="0" marB="0" anchor="b"/>
                </a:tc>
                <a:tc>
                  <a:txBody>
                    <a:bodyPr/>
                    <a:lstStyle/>
                    <a:p>
                      <a:pPr algn="ctr"/>
                      <a:r>
                        <a:rPr lang="en-GB" sz="1100">
                          <a:effectLst/>
                        </a:rPr>
                        <a:t>16.20%</a:t>
                      </a:r>
                      <a:endParaRPr lang="en-GB">
                        <a:effectLst/>
                      </a:endParaRPr>
                    </a:p>
                  </a:txBody>
                  <a:tcPr marL="68580" marR="68580" marT="0" marB="0" anchor="b"/>
                </a:tc>
                <a:extLst>
                  <a:ext uri="{0D108BD9-81ED-4DB2-BD59-A6C34878D82A}">
                    <a16:rowId xmlns:a16="http://schemas.microsoft.com/office/drawing/2014/main" val="2844973307"/>
                  </a:ext>
                </a:extLst>
              </a:tr>
            </a:tbl>
          </a:graphicData>
        </a:graphic>
      </p:graphicFrame>
      <p:sp>
        <p:nvSpPr>
          <p:cNvPr id="9" name="TextBox 8">
            <a:extLst>
              <a:ext uri="{FF2B5EF4-FFF2-40B4-BE49-F238E27FC236}">
                <a16:creationId xmlns:a16="http://schemas.microsoft.com/office/drawing/2014/main" id="{19389F04-35AA-BB29-FF27-BC6B7B767E87}"/>
              </a:ext>
            </a:extLst>
          </p:cNvPr>
          <p:cNvSpPr txBox="1"/>
          <p:nvPr/>
        </p:nvSpPr>
        <p:spPr>
          <a:xfrm>
            <a:off x="2808514" y="341500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54604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92D9-B9D3-2A4F-9D32-0C1267308CAA}"/>
              </a:ext>
            </a:extLst>
          </p:cNvPr>
          <p:cNvSpPr>
            <a:spLocks noGrp="1"/>
          </p:cNvSpPr>
          <p:nvPr>
            <p:ph type="title"/>
          </p:nvPr>
        </p:nvSpPr>
        <p:spPr>
          <a:xfrm>
            <a:off x="1259632" y="160337"/>
            <a:ext cx="8229600" cy="1143000"/>
          </a:xfrm>
        </p:spPr>
        <p:txBody>
          <a:bodyPr/>
          <a:lstStyle/>
          <a:p>
            <a:r>
              <a:rPr lang="en-US" b="1">
                <a:solidFill>
                  <a:srgbClr val="7030A0"/>
                </a:solidFill>
              </a:rPr>
              <a:t>Our Children and Young People</a:t>
            </a:r>
            <a:endParaRPr lang="en-US"/>
          </a:p>
        </p:txBody>
      </p:sp>
      <p:sp>
        <p:nvSpPr>
          <p:cNvPr id="3" name="Content Placeholder 2">
            <a:extLst>
              <a:ext uri="{FF2B5EF4-FFF2-40B4-BE49-F238E27FC236}">
                <a16:creationId xmlns:a16="http://schemas.microsoft.com/office/drawing/2014/main" id="{03392F76-891B-7246-A2FE-AB3D6F1E7807}"/>
              </a:ext>
            </a:extLst>
          </p:cNvPr>
          <p:cNvSpPr>
            <a:spLocks noGrp="1"/>
          </p:cNvSpPr>
          <p:nvPr>
            <p:ph idx="1"/>
          </p:nvPr>
        </p:nvSpPr>
        <p:spPr/>
        <p:txBody>
          <a:bodyPr>
            <a:normAutofit/>
          </a:bodyPr>
          <a:lstStyle/>
          <a:p>
            <a:r>
              <a:rPr lang="en-US" sz="2400">
                <a:solidFill>
                  <a:srgbClr val="7030A0"/>
                </a:solidFill>
              </a:rPr>
              <a:t>Education Information:</a:t>
            </a:r>
          </a:p>
          <a:p>
            <a:endParaRPr lang="en-US" sz="2400">
              <a:solidFill>
                <a:srgbClr val="7030A0"/>
              </a:solidFill>
            </a:endParaRPr>
          </a:p>
          <a:p>
            <a:endParaRPr lang="en-US" sz="2400">
              <a:solidFill>
                <a:srgbClr val="7030A0"/>
              </a:solidFill>
            </a:endParaRPr>
          </a:p>
        </p:txBody>
      </p:sp>
      <p:pic>
        <p:nvPicPr>
          <p:cNvPr id="4" name="Picture 4">
            <a:extLst>
              <a:ext uri="{FF2B5EF4-FFF2-40B4-BE49-F238E27FC236}">
                <a16:creationId xmlns:a16="http://schemas.microsoft.com/office/drawing/2014/main" id="{FC8AF939-6B90-AD4A-AAA4-4CA97759E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7ADE0E91-F6F4-5D4D-ABB1-BE72D8BA05BE}"/>
              </a:ext>
            </a:extLst>
          </p:cNvPr>
          <p:cNvSpPr txBox="1"/>
          <p:nvPr/>
        </p:nvSpPr>
        <p:spPr>
          <a:xfrm>
            <a:off x="5877226" y="6227083"/>
            <a:ext cx="2810385" cy="1369606"/>
          </a:xfrm>
          <a:prstGeom prst="rect">
            <a:avLst/>
          </a:prstGeom>
          <a:noFill/>
        </p:spPr>
        <p:txBody>
          <a:bodyPr wrap="none" lIns="91440" tIns="45720" rIns="91440" bIns="45720" rtlCol="0" anchor="t">
            <a:spAutoFit/>
          </a:bodyPr>
          <a:lstStyle/>
          <a:p>
            <a:pPr algn="r"/>
            <a:r>
              <a:rPr lang="en-US" sz="1100" b="1" i="1"/>
              <a:t>Source:</a:t>
            </a:r>
            <a:r>
              <a:rPr lang="en-US" sz="1100" i="1"/>
              <a:t> School Census Data (January 2021)</a:t>
            </a:r>
            <a:endParaRPr lang="en-US"/>
          </a:p>
          <a:p>
            <a:endParaRPr lang="en-US"/>
          </a:p>
          <a:p>
            <a:br>
              <a:rPr lang="en-US"/>
            </a:br>
            <a:endParaRPr lang="en-US"/>
          </a:p>
          <a:p>
            <a:endParaRPr lang="en-US">
              <a:cs typeface="Calibri"/>
            </a:endParaRPr>
          </a:p>
        </p:txBody>
      </p:sp>
      <p:graphicFrame>
        <p:nvGraphicFramePr>
          <p:cNvPr id="6" name="Table 5">
            <a:extLst>
              <a:ext uri="{FF2B5EF4-FFF2-40B4-BE49-F238E27FC236}">
                <a16:creationId xmlns:a16="http://schemas.microsoft.com/office/drawing/2014/main" id="{F6C101FB-A8BF-5F13-D587-12A927C6A654}"/>
              </a:ext>
            </a:extLst>
          </p:cNvPr>
          <p:cNvGraphicFramePr>
            <a:graphicFrameLocks noGrp="1"/>
          </p:cNvGraphicFramePr>
          <p:nvPr>
            <p:extLst>
              <p:ext uri="{D42A27DB-BD31-4B8C-83A1-F6EECF244321}">
                <p14:modId xmlns:p14="http://schemas.microsoft.com/office/powerpoint/2010/main" val="1872893545"/>
              </p:ext>
            </p:extLst>
          </p:nvPr>
        </p:nvGraphicFramePr>
        <p:xfrm>
          <a:off x="877077" y="2220685"/>
          <a:ext cx="6922462" cy="1791475"/>
        </p:xfrm>
        <a:graphic>
          <a:graphicData uri="http://schemas.openxmlformats.org/drawingml/2006/table">
            <a:tbl>
              <a:tblPr firstRow="1" firstCol="1" bandRow="1">
                <a:tableStyleId>{5C22544A-7EE6-4342-B048-85BDC9FD1C3A}</a:tableStyleId>
              </a:tblPr>
              <a:tblGrid>
                <a:gridCol w="4023883">
                  <a:extLst>
                    <a:ext uri="{9D8B030D-6E8A-4147-A177-3AD203B41FA5}">
                      <a16:colId xmlns:a16="http://schemas.microsoft.com/office/drawing/2014/main" val="1878298674"/>
                    </a:ext>
                  </a:extLst>
                </a:gridCol>
                <a:gridCol w="2898579">
                  <a:extLst>
                    <a:ext uri="{9D8B030D-6E8A-4147-A177-3AD203B41FA5}">
                      <a16:colId xmlns:a16="http://schemas.microsoft.com/office/drawing/2014/main" val="1992931445"/>
                    </a:ext>
                  </a:extLst>
                </a:gridCol>
              </a:tblGrid>
              <a:tr h="255925">
                <a:tc gridSpan="2">
                  <a:txBody>
                    <a:bodyPr/>
                    <a:lstStyle/>
                    <a:p>
                      <a:r>
                        <a:rPr lang="en-GB" sz="1100">
                          <a:effectLst/>
                        </a:rPr>
                        <a:t> Education Information </a:t>
                      </a:r>
                      <a:endParaRPr lang="en-GB">
                        <a:effectLst/>
                      </a:endParaRPr>
                    </a:p>
                  </a:txBody>
                  <a:tcPr marL="68580" marR="68580" marT="0" marB="0"/>
                </a:tc>
                <a:tc hMerge="1">
                  <a:txBody>
                    <a:bodyPr/>
                    <a:lstStyle/>
                    <a:p>
                      <a:endParaRPr lang="en-GB"/>
                    </a:p>
                  </a:txBody>
                  <a:tcPr/>
                </a:tc>
                <a:extLst>
                  <a:ext uri="{0D108BD9-81ED-4DB2-BD59-A6C34878D82A}">
                    <a16:rowId xmlns:a16="http://schemas.microsoft.com/office/drawing/2014/main" val="1474014852"/>
                  </a:ext>
                </a:extLst>
              </a:tr>
              <a:tr h="255925">
                <a:tc>
                  <a:txBody>
                    <a:bodyPr/>
                    <a:lstStyle/>
                    <a:p>
                      <a:r>
                        <a:rPr lang="en-GB" sz="1100">
                          <a:effectLst/>
                        </a:rPr>
                        <a:t>No. pupils in Central Bedfordshire schools</a:t>
                      </a:r>
                      <a:endParaRPr lang="en-GB">
                        <a:effectLst/>
                      </a:endParaRPr>
                    </a:p>
                  </a:txBody>
                  <a:tcPr marL="68580" marR="68580" marT="0" marB="0"/>
                </a:tc>
                <a:tc>
                  <a:txBody>
                    <a:bodyPr/>
                    <a:lstStyle/>
                    <a:p>
                      <a:pPr algn="r"/>
                      <a:r>
                        <a:rPr lang="en-GB" sz="1100">
                          <a:effectLst/>
                        </a:rPr>
                        <a:t>46896 </a:t>
                      </a:r>
                      <a:endParaRPr lang="en-GB">
                        <a:effectLst/>
                      </a:endParaRPr>
                    </a:p>
                  </a:txBody>
                  <a:tcPr marL="68580" marR="68580" marT="0" marB="0"/>
                </a:tc>
                <a:extLst>
                  <a:ext uri="{0D108BD9-81ED-4DB2-BD59-A6C34878D82A}">
                    <a16:rowId xmlns:a16="http://schemas.microsoft.com/office/drawing/2014/main" val="615825385"/>
                  </a:ext>
                </a:extLst>
              </a:tr>
              <a:tr h="255925">
                <a:tc>
                  <a:txBody>
                    <a:bodyPr/>
                    <a:lstStyle/>
                    <a:p>
                      <a:r>
                        <a:rPr lang="en-GB" sz="1100">
                          <a:effectLst/>
                        </a:rPr>
                        <a:t>% of Black, Asian &amp; Minority ethnicity pupils </a:t>
                      </a:r>
                      <a:endParaRPr lang="en-GB">
                        <a:effectLst/>
                      </a:endParaRPr>
                    </a:p>
                  </a:txBody>
                  <a:tcPr marL="68580" marR="68580" marT="0" marB="0"/>
                </a:tc>
                <a:tc>
                  <a:txBody>
                    <a:bodyPr/>
                    <a:lstStyle/>
                    <a:p>
                      <a:pPr algn="r"/>
                      <a:r>
                        <a:rPr lang="en-GB" sz="1100">
                          <a:effectLst/>
                        </a:rPr>
                        <a:t>14.7% (England 27.4%)</a:t>
                      </a:r>
                      <a:endParaRPr lang="en-GB">
                        <a:effectLst/>
                      </a:endParaRPr>
                    </a:p>
                  </a:txBody>
                  <a:tcPr marL="68580" marR="68580" marT="0" marB="0"/>
                </a:tc>
                <a:extLst>
                  <a:ext uri="{0D108BD9-81ED-4DB2-BD59-A6C34878D82A}">
                    <a16:rowId xmlns:a16="http://schemas.microsoft.com/office/drawing/2014/main" val="1053397199"/>
                  </a:ext>
                </a:extLst>
              </a:tr>
              <a:tr h="255925">
                <a:tc>
                  <a:txBody>
                    <a:bodyPr/>
                    <a:lstStyle/>
                    <a:p>
                      <a:r>
                        <a:rPr lang="en-GB" sz="1100">
                          <a:effectLst/>
                        </a:rPr>
                        <a:t>No. of pupils eligible for Free School Meals (FSM)</a:t>
                      </a:r>
                      <a:endParaRPr lang="en-GB">
                        <a:effectLst/>
                      </a:endParaRPr>
                    </a:p>
                  </a:txBody>
                  <a:tcPr marL="68580" marR="68580" marT="0" marB="0"/>
                </a:tc>
                <a:tc>
                  <a:txBody>
                    <a:bodyPr/>
                    <a:lstStyle/>
                    <a:p>
                      <a:pPr algn="r"/>
                      <a:r>
                        <a:rPr lang="en-GB" sz="1100">
                          <a:effectLst/>
                        </a:rPr>
                        <a:t>5752</a:t>
                      </a:r>
                      <a:endParaRPr lang="en-GB">
                        <a:effectLst/>
                      </a:endParaRPr>
                    </a:p>
                  </a:txBody>
                  <a:tcPr marL="68580" marR="68580" marT="0" marB="0"/>
                </a:tc>
                <a:extLst>
                  <a:ext uri="{0D108BD9-81ED-4DB2-BD59-A6C34878D82A}">
                    <a16:rowId xmlns:a16="http://schemas.microsoft.com/office/drawing/2014/main" val="3911798486"/>
                  </a:ext>
                </a:extLst>
              </a:tr>
              <a:tr h="255925">
                <a:tc>
                  <a:txBody>
                    <a:bodyPr/>
                    <a:lstStyle/>
                    <a:p>
                      <a:r>
                        <a:rPr lang="en-GB" sz="1100">
                          <a:effectLst/>
                        </a:rPr>
                        <a:t>No. of pupils receiving Free School Meals (FSM)</a:t>
                      </a:r>
                      <a:endParaRPr lang="en-GB">
                        <a:effectLst/>
                      </a:endParaRPr>
                    </a:p>
                  </a:txBody>
                  <a:tcPr marL="68580" marR="68580" marT="0" marB="0"/>
                </a:tc>
                <a:tc>
                  <a:txBody>
                    <a:bodyPr/>
                    <a:lstStyle/>
                    <a:p>
                      <a:pPr algn="r"/>
                      <a:r>
                        <a:rPr lang="en-GB" sz="1100">
                          <a:effectLst/>
                        </a:rPr>
                        <a:t>12.3% (England 22.5%)</a:t>
                      </a:r>
                      <a:endParaRPr lang="en-GB">
                        <a:effectLst/>
                      </a:endParaRPr>
                    </a:p>
                  </a:txBody>
                  <a:tcPr marL="68580" marR="68580" marT="0" marB="0"/>
                </a:tc>
                <a:extLst>
                  <a:ext uri="{0D108BD9-81ED-4DB2-BD59-A6C34878D82A}">
                    <a16:rowId xmlns:a16="http://schemas.microsoft.com/office/drawing/2014/main" val="4186805110"/>
                  </a:ext>
                </a:extLst>
              </a:tr>
              <a:tr h="255925">
                <a:tc>
                  <a:txBody>
                    <a:bodyPr/>
                    <a:lstStyle/>
                    <a:p>
                      <a:r>
                        <a:rPr lang="en-GB" sz="1100">
                          <a:effectLst/>
                        </a:rPr>
                        <a:t>No. of children with a Special Educational Need (SEN)</a:t>
                      </a:r>
                      <a:endParaRPr lang="en-GB">
                        <a:effectLst/>
                      </a:endParaRPr>
                    </a:p>
                  </a:txBody>
                  <a:tcPr marL="68580" marR="68580" marT="0" marB="0"/>
                </a:tc>
                <a:tc>
                  <a:txBody>
                    <a:bodyPr/>
                    <a:lstStyle/>
                    <a:p>
                      <a:pPr algn="r"/>
                      <a:r>
                        <a:rPr lang="en-GB" sz="1100">
                          <a:effectLst/>
                        </a:rPr>
                        <a:t>7481</a:t>
                      </a:r>
                      <a:endParaRPr lang="en-GB">
                        <a:effectLst/>
                      </a:endParaRPr>
                    </a:p>
                  </a:txBody>
                  <a:tcPr marL="68580" marR="68580" marT="0" marB="0"/>
                </a:tc>
                <a:extLst>
                  <a:ext uri="{0D108BD9-81ED-4DB2-BD59-A6C34878D82A}">
                    <a16:rowId xmlns:a16="http://schemas.microsoft.com/office/drawing/2014/main" val="580053515"/>
                  </a:ext>
                </a:extLst>
              </a:tr>
              <a:tr h="255925">
                <a:tc>
                  <a:txBody>
                    <a:bodyPr/>
                    <a:lstStyle/>
                    <a:p>
                      <a:r>
                        <a:rPr lang="en-GB" sz="1100">
                          <a:effectLst/>
                        </a:rPr>
                        <a:t>No. of children with Education Health Care Plan (EHCP)</a:t>
                      </a:r>
                      <a:endParaRPr lang="en-GB">
                        <a:effectLst/>
                      </a:endParaRPr>
                    </a:p>
                  </a:txBody>
                  <a:tcPr marL="68580" marR="68580" marT="0" marB="0"/>
                </a:tc>
                <a:tc>
                  <a:txBody>
                    <a:bodyPr/>
                    <a:lstStyle/>
                    <a:p>
                      <a:pPr algn="r"/>
                      <a:r>
                        <a:rPr lang="en-GB" sz="1100">
                          <a:effectLst/>
                        </a:rPr>
                        <a:t>2034</a:t>
                      </a:r>
                      <a:endParaRPr lang="en-GB">
                        <a:effectLst/>
                      </a:endParaRPr>
                    </a:p>
                  </a:txBody>
                  <a:tcPr marL="68580" marR="68580" marT="0" marB="0"/>
                </a:tc>
                <a:extLst>
                  <a:ext uri="{0D108BD9-81ED-4DB2-BD59-A6C34878D82A}">
                    <a16:rowId xmlns:a16="http://schemas.microsoft.com/office/drawing/2014/main" val="1398798327"/>
                  </a:ext>
                </a:extLst>
              </a:tr>
            </a:tbl>
          </a:graphicData>
        </a:graphic>
      </p:graphicFrame>
    </p:spTree>
    <p:extLst>
      <p:ext uri="{BB962C8B-B14F-4D97-AF65-F5344CB8AC3E}">
        <p14:creationId xmlns:p14="http://schemas.microsoft.com/office/powerpoint/2010/main" val="204662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E070-A55C-BD4A-8066-1072F209E750}"/>
              </a:ext>
            </a:extLst>
          </p:cNvPr>
          <p:cNvSpPr>
            <a:spLocks noGrp="1"/>
          </p:cNvSpPr>
          <p:nvPr>
            <p:ph type="title"/>
          </p:nvPr>
        </p:nvSpPr>
        <p:spPr>
          <a:xfrm>
            <a:off x="1187624" y="160337"/>
            <a:ext cx="8229600" cy="1143000"/>
          </a:xfrm>
        </p:spPr>
        <p:txBody>
          <a:bodyPr/>
          <a:lstStyle/>
          <a:p>
            <a:r>
              <a:rPr lang="en-US" b="1">
                <a:solidFill>
                  <a:srgbClr val="7030A0"/>
                </a:solidFill>
              </a:rPr>
              <a:t>Our Children and Young People</a:t>
            </a:r>
            <a:endParaRPr lang="en-US"/>
          </a:p>
        </p:txBody>
      </p:sp>
      <p:sp>
        <p:nvSpPr>
          <p:cNvPr id="3" name="Content Placeholder 2">
            <a:extLst>
              <a:ext uri="{FF2B5EF4-FFF2-40B4-BE49-F238E27FC236}">
                <a16:creationId xmlns:a16="http://schemas.microsoft.com/office/drawing/2014/main" id="{15CA3CC8-5FF1-9342-85F9-C892685B32F5}"/>
              </a:ext>
            </a:extLst>
          </p:cNvPr>
          <p:cNvSpPr>
            <a:spLocks noGrp="1"/>
          </p:cNvSpPr>
          <p:nvPr>
            <p:ph idx="1"/>
          </p:nvPr>
        </p:nvSpPr>
        <p:spPr>
          <a:xfrm>
            <a:off x="457200" y="1608832"/>
            <a:ext cx="8229600" cy="4525963"/>
          </a:xfrm>
        </p:spPr>
        <p:txBody>
          <a:bodyPr vert="horz" lIns="91440" tIns="45720" rIns="91440" bIns="45720" rtlCol="0" anchor="t">
            <a:normAutofit/>
          </a:bodyPr>
          <a:lstStyle/>
          <a:p>
            <a:r>
              <a:rPr lang="en-US" sz="2400">
                <a:solidFill>
                  <a:srgbClr val="7030A0"/>
                </a:solidFill>
              </a:rPr>
              <a:t>Participation in Education, Employment of Training:</a:t>
            </a:r>
          </a:p>
          <a:p>
            <a:endParaRPr lang="en-US" sz="2400">
              <a:solidFill>
                <a:srgbClr val="7030A0"/>
              </a:solidFill>
            </a:endParaRPr>
          </a:p>
          <a:p>
            <a:endParaRPr lang="en-GB" sz="2400" b="1">
              <a:solidFill>
                <a:srgbClr val="7030A0"/>
              </a:solidFill>
            </a:endParaRPr>
          </a:p>
          <a:p>
            <a:pPr marL="0" indent="0">
              <a:buNone/>
            </a:pPr>
            <a:endParaRPr lang="en-GB"/>
          </a:p>
          <a:p>
            <a:pPr marL="0" indent="0">
              <a:buNone/>
            </a:pPr>
            <a:endParaRPr lang="en-US" sz="2400">
              <a:solidFill>
                <a:srgbClr val="7030A0"/>
              </a:solidFill>
            </a:endParaRPr>
          </a:p>
        </p:txBody>
      </p:sp>
      <p:pic>
        <p:nvPicPr>
          <p:cNvPr id="4" name="Picture 4">
            <a:extLst>
              <a:ext uri="{FF2B5EF4-FFF2-40B4-BE49-F238E27FC236}">
                <a16:creationId xmlns:a16="http://schemas.microsoft.com/office/drawing/2014/main" id="{199FE06B-FA0A-C342-BFFD-25D73805E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D877DA9B-3A1F-214D-B117-FA256E74665B}"/>
              </a:ext>
            </a:extLst>
          </p:cNvPr>
          <p:cNvSpPr/>
          <p:nvPr/>
        </p:nvSpPr>
        <p:spPr>
          <a:xfrm>
            <a:off x="624621" y="6174833"/>
            <a:ext cx="8435280" cy="1369606"/>
          </a:xfrm>
          <a:prstGeom prst="rect">
            <a:avLst/>
          </a:prstGeom>
        </p:spPr>
        <p:txBody>
          <a:bodyPr wrap="square" lIns="91440" tIns="45720" rIns="91440" bIns="45720" anchor="t">
            <a:spAutoFit/>
          </a:bodyPr>
          <a:lstStyle/>
          <a:p>
            <a:pPr algn="r"/>
            <a:r>
              <a:rPr lang="en-US" sz="1100" b="1" i="1"/>
              <a:t>Source:</a:t>
            </a:r>
            <a:r>
              <a:rPr lang="en-US" sz="1100" i="1"/>
              <a:t> Central Bedfordshire Youth Support Service Annual Report 2021-22</a:t>
            </a:r>
            <a:endParaRPr lang="en-US"/>
          </a:p>
          <a:p>
            <a:endParaRPr lang="en-US"/>
          </a:p>
          <a:p>
            <a:br>
              <a:rPr lang="en-US"/>
            </a:br>
            <a:endParaRPr lang="en-US"/>
          </a:p>
          <a:p>
            <a:endParaRPr lang="en-US">
              <a:cs typeface="Calibri"/>
            </a:endParaRPr>
          </a:p>
        </p:txBody>
      </p:sp>
      <p:graphicFrame>
        <p:nvGraphicFramePr>
          <p:cNvPr id="7" name="Table 6">
            <a:extLst>
              <a:ext uri="{FF2B5EF4-FFF2-40B4-BE49-F238E27FC236}">
                <a16:creationId xmlns:a16="http://schemas.microsoft.com/office/drawing/2014/main" id="{64D73EDC-BE24-4BB5-8BCD-44DF8AD28347}"/>
              </a:ext>
            </a:extLst>
          </p:cNvPr>
          <p:cNvGraphicFramePr>
            <a:graphicFrameLocks noGrp="1"/>
          </p:cNvGraphicFramePr>
          <p:nvPr>
            <p:extLst>
              <p:ext uri="{D42A27DB-BD31-4B8C-83A1-F6EECF244321}">
                <p14:modId xmlns:p14="http://schemas.microsoft.com/office/powerpoint/2010/main" val="1612877387"/>
              </p:ext>
            </p:extLst>
          </p:nvPr>
        </p:nvGraphicFramePr>
        <p:xfrm>
          <a:off x="1203649" y="2304661"/>
          <a:ext cx="7040829" cy="2521384"/>
        </p:xfrm>
        <a:graphic>
          <a:graphicData uri="http://schemas.openxmlformats.org/drawingml/2006/table">
            <a:tbl>
              <a:tblPr firstRow="1" firstCol="1" bandRow="1">
                <a:tableStyleId>{5C22544A-7EE6-4342-B048-85BDC9FD1C3A}</a:tableStyleId>
              </a:tblPr>
              <a:tblGrid>
                <a:gridCol w="2966739">
                  <a:extLst>
                    <a:ext uri="{9D8B030D-6E8A-4147-A177-3AD203B41FA5}">
                      <a16:colId xmlns:a16="http://schemas.microsoft.com/office/drawing/2014/main" val="2915053260"/>
                    </a:ext>
                  </a:extLst>
                </a:gridCol>
                <a:gridCol w="1358030">
                  <a:extLst>
                    <a:ext uri="{9D8B030D-6E8A-4147-A177-3AD203B41FA5}">
                      <a16:colId xmlns:a16="http://schemas.microsoft.com/office/drawing/2014/main" val="2461601528"/>
                    </a:ext>
                  </a:extLst>
                </a:gridCol>
                <a:gridCol w="1358030">
                  <a:extLst>
                    <a:ext uri="{9D8B030D-6E8A-4147-A177-3AD203B41FA5}">
                      <a16:colId xmlns:a16="http://schemas.microsoft.com/office/drawing/2014/main" val="114372856"/>
                    </a:ext>
                  </a:extLst>
                </a:gridCol>
                <a:gridCol w="1358030">
                  <a:extLst>
                    <a:ext uri="{9D8B030D-6E8A-4147-A177-3AD203B41FA5}">
                      <a16:colId xmlns:a16="http://schemas.microsoft.com/office/drawing/2014/main" val="2021413518"/>
                    </a:ext>
                  </a:extLst>
                </a:gridCol>
              </a:tblGrid>
              <a:tr h="415885">
                <a:tc>
                  <a:txBody>
                    <a:bodyPr/>
                    <a:lstStyle/>
                    <a:p>
                      <a:endParaRPr lang="en-GB">
                        <a:effectLst/>
                      </a:endParaRPr>
                    </a:p>
                  </a:txBody>
                  <a:tcPr marL="68580" marR="68580" marT="0" marB="0"/>
                </a:tc>
                <a:tc>
                  <a:txBody>
                    <a:bodyPr/>
                    <a:lstStyle/>
                    <a:p>
                      <a:pPr algn="ctr"/>
                      <a:r>
                        <a:rPr lang="en-GB" sz="1100">
                          <a:effectLst/>
                        </a:rPr>
                        <a:t>Central Bedfordshire</a:t>
                      </a:r>
                      <a:endParaRPr lang="en-GB">
                        <a:effectLst/>
                      </a:endParaRPr>
                    </a:p>
                  </a:txBody>
                  <a:tcPr marL="68580" marR="68580" marT="0" marB="0"/>
                </a:tc>
                <a:tc>
                  <a:txBody>
                    <a:bodyPr/>
                    <a:lstStyle/>
                    <a:p>
                      <a:pPr algn="ctr"/>
                      <a:r>
                        <a:rPr lang="en-GB" sz="1100">
                          <a:effectLst/>
                        </a:rPr>
                        <a:t>Regional</a:t>
                      </a:r>
                      <a:endParaRPr lang="en-GB">
                        <a:effectLst/>
                      </a:endParaRPr>
                    </a:p>
                  </a:txBody>
                  <a:tcPr marL="68580" marR="68580" marT="0" marB="0"/>
                </a:tc>
                <a:tc>
                  <a:txBody>
                    <a:bodyPr/>
                    <a:lstStyle/>
                    <a:p>
                      <a:pPr algn="ctr"/>
                      <a:r>
                        <a:rPr lang="en-GB" sz="1100">
                          <a:effectLst/>
                        </a:rPr>
                        <a:t>National</a:t>
                      </a:r>
                      <a:endParaRPr lang="en-GB">
                        <a:effectLst/>
                      </a:endParaRPr>
                    </a:p>
                  </a:txBody>
                  <a:tcPr marL="68580" marR="68580" marT="0" marB="0"/>
                </a:tc>
                <a:extLst>
                  <a:ext uri="{0D108BD9-81ED-4DB2-BD59-A6C34878D82A}">
                    <a16:rowId xmlns:a16="http://schemas.microsoft.com/office/drawing/2014/main" val="1087367677"/>
                  </a:ext>
                </a:extLst>
              </a:tr>
              <a:tr h="207942">
                <a:tc gridSpan="4">
                  <a:txBody>
                    <a:bodyPr/>
                    <a:lstStyle/>
                    <a:p>
                      <a:r>
                        <a:rPr lang="en-GB" sz="1100">
                          <a:effectLst/>
                        </a:rPr>
                        <a:t>2021-2022</a:t>
                      </a:r>
                      <a:endParaRPr lang="en-GB">
                        <a:effectLst/>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1952279"/>
                  </a:ext>
                </a:extLst>
              </a:tr>
              <a:tr h="415885">
                <a:tc>
                  <a:txBody>
                    <a:bodyPr/>
                    <a:lstStyle/>
                    <a:p>
                      <a:r>
                        <a:rPr lang="en-GB" sz="1100">
                          <a:effectLst/>
                        </a:rPr>
                        <a:t>No. of 16 &amp; 17 year olds engaged in Education, Employment or Training </a:t>
                      </a:r>
                      <a:endParaRPr lang="en-GB">
                        <a:effectLst/>
                      </a:endParaRPr>
                    </a:p>
                  </a:txBody>
                  <a:tcPr marL="68580" marR="68580" marT="0" marB="0"/>
                </a:tc>
                <a:tc>
                  <a:txBody>
                    <a:bodyPr/>
                    <a:lstStyle/>
                    <a:p>
                      <a:pPr algn="ctr"/>
                      <a:r>
                        <a:rPr lang="en-GB" sz="1100">
                          <a:effectLst/>
                        </a:rPr>
                        <a:t>95.8%</a:t>
                      </a:r>
                      <a:endParaRPr lang="en-GB">
                        <a:effectLst/>
                      </a:endParaRPr>
                    </a:p>
                  </a:txBody>
                  <a:tcPr marL="68580" marR="68580" marT="0" marB="0"/>
                </a:tc>
                <a:tc>
                  <a:txBody>
                    <a:bodyPr/>
                    <a:lstStyle/>
                    <a:p>
                      <a:pPr algn="ctr"/>
                      <a:r>
                        <a:rPr lang="en-GB" sz="1100">
                          <a:effectLst/>
                        </a:rPr>
                        <a:t>95.8%</a:t>
                      </a:r>
                      <a:endParaRPr lang="en-GB">
                        <a:effectLst/>
                      </a:endParaRPr>
                    </a:p>
                  </a:txBody>
                  <a:tcPr marL="68580" marR="68580" marT="0" marB="0"/>
                </a:tc>
                <a:tc>
                  <a:txBody>
                    <a:bodyPr/>
                    <a:lstStyle/>
                    <a:p>
                      <a:pPr algn="ctr"/>
                      <a:r>
                        <a:rPr lang="en-GB" sz="1100">
                          <a:effectLst/>
                        </a:rPr>
                        <a:t>95.5%</a:t>
                      </a:r>
                      <a:endParaRPr lang="en-GB">
                        <a:effectLst/>
                      </a:endParaRPr>
                    </a:p>
                  </a:txBody>
                  <a:tcPr marL="68580" marR="68580" marT="0" marB="0"/>
                </a:tc>
                <a:extLst>
                  <a:ext uri="{0D108BD9-81ED-4DB2-BD59-A6C34878D82A}">
                    <a16:rowId xmlns:a16="http://schemas.microsoft.com/office/drawing/2014/main" val="3376740617"/>
                  </a:ext>
                </a:extLst>
              </a:tr>
              <a:tr h="207942">
                <a:tc gridSpan="4">
                  <a:txBody>
                    <a:bodyPr/>
                    <a:lstStyle/>
                    <a:p>
                      <a:r>
                        <a:rPr lang="en-GB" sz="1100">
                          <a:effectLst/>
                        </a:rPr>
                        <a:t>3-month average (February 2022)</a:t>
                      </a:r>
                      <a:endParaRPr lang="en-GB">
                        <a:effectLst/>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83872827"/>
                  </a:ext>
                </a:extLst>
              </a:tr>
              <a:tr h="415885">
                <a:tc>
                  <a:txBody>
                    <a:bodyPr/>
                    <a:lstStyle/>
                    <a:p>
                      <a:r>
                        <a:rPr lang="en-GB" sz="1100">
                          <a:effectLst/>
                        </a:rPr>
                        <a:t>Engaged in Education, Employment or Training (%)</a:t>
                      </a:r>
                      <a:endParaRPr lang="en-GB">
                        <a:effectLst/>
                      </a:endParaRPr>
                    </a:p>
                  </a:txBody>
                  <a:tcPr marL="68580" marR="68580" marT="0" marB="0"/>
                </a:tc>
                <a:tc>
                  <a:txBody>
                    <a:bodyPr/>
                    <a:lstStyle/>
                    <a:p>
                      <a:pPr algn="ctr"/>
                      <a:r>
                        <a:rPr lang="en-GB" sz="1100">
                          <a:effectLst/>
                        </a:rPr>
                        <a:t>96.4</a:t>
                      </a:r>
                      <a:endParaRPr lang="en-GB">
                        <a:effectLst/>
                      </a:endParaRPr>
                    </a:p>
                  </a:txBody>
                  <a:tcPr marL="68580" marR="68580" marT="0" marB="0"/>
                </a:tc>
                <a:tc>
                  <a:txBody>
                    <a:bodyPr/>
                    <a:lstStyle/>
                    <a:p>
                      <a:pPr algn="ctr"/>
                      <a:r>
                        <a:rPr lang="en-GB" sz="1100">
                          <a:effectLst/>
                        </a:rPr>
                        <a:t>96.1</a:t>
                      </a:r>
                      <a:endParaRPr lang="en-GB">
                        <a:effectLst/>
                      </a:endParaRPr>
                    </a:p>
                  </a:txBody>
                  <a:tcPr marL="68580" marR="68580" marT="0" marB="0"/>
                </a:tc>
                <a:tc>
                  <a:txBody>
                    <a:bodyPr/>
                    <a:lstStyle/>
                    <a:p>
                      <a:pPr algn="ctr"/>
                      <a:r>
                        <a:rPr lang="en-GB" sz="1100">
                          <a:effectLst/>
                        </a:rPr>
                        <a:t>94.3</a:t>
                      </a:r>
                      <a:endParaRPr lang="en-GB">
                        <a:effectLst/>
                      </a:endParaRPr>
                    </a:p>
                  </a:txBody>
                  <a:tcPr marL="68580" marR="68580" marT="0" marB="0"/>
                </a:tc>
                <a:extLst>
                  <a:ext uri="{0D108BD9-81ED-4DB2-BD59-A6C34878D82A}">
                    <a16:rowId xmlns:a16="http://schemas.microsoft.com/office/drawing/2014/main" val="3598363648"/>
                  </a:ext>
                </a:extLst>
              </a:tr>
              <a:tr h="415885">
                <a:tc>
                  <a:txBody>
                    <a:bodyPr/>
                    <a:lstStyle/>
                    <a:p>
                      <a:r>
                        <a:rPr lang="en-GB" sz="1100">
                          <a:effectLst/>
                        </a:rPr>
                        <a:t>Not engaged in Education, Employment or Training (%)</a:t>
                      </a:r>
                      <a:endParaRPr lang="en-GB">
                        <a:effectLst/>
                      </a:endParaRPr>
                    </a:p>
                  </a:txBody>
                  <a:tcPr marL="68580" marR="68580" marT="0" marB="0"/>
                </a:tc>
                <a:tc>
                  <a:txBody>
                    <a:bodyPr/>
                    <a:lstStyle/>
                    <a:p>
                      <a:pPr algn="ctr"/>
                      <a:r>
                        <a:rPr lang="en-GB" sz="1100">
                          <a:effectLst/>
                        </a:rPr>
                        <a:t>2.4</a:t>
                      </a:r>
                      <a:endParaRPr lang="en-GB">
                        <a:effectLst/>
                      </a:endParaRPr>
                    </a:p>
                  </a:txBody>
                  <a:tcPr marL="68580" marR="68580" marT="0" marB="0"/>
                </a:tc>
                <a:tc>
                  <a:txBody>
                    <a:bodyPr/>
                    <a:lstStyle/>
                    <a:p>
                      <a:pPr algn="ctr"/>
                      <a:r>
                        <a:rPr lang="en-GB" sz="1100">
                          <a:effectLst/>
                        </a:rPr>
                        <a:t>2.8</a:t>
                      </a:r>
                      <a:endParaRPr lang="en-GB">
                        <a:effectLst/>
                      </a:endParaRPr>
                    </a:p>
                  </a:txBody>
                  <a:tcPr marL="68580" marR="68580" marT="0" marB="0"/>
                </a:tc>
                <a:tc>
                  <a:txBody>
                    <a:bodyPr/>
                    <a:lstStyle/>
                    <a:p>
                      <a:pPr algn="ctr"/>
                      <a:r>
                        <a:rPr lang="en-GB" sz="1100">
                          <a:effectLst/>
                        </a:rPr>
                        <a:t>2.7</a:t>
                      </a:r>
                      <a:endParaRPr lang="en-GB">
                        <a:effectLst/>
                      </a:endParaRPr>
                    </a:p>
                  </a:txBody>
                  <a:tcPr marL="68580" marR="68580" marT="0" marB="0"/>
                </a:tc>
                <a:extLst>
                  <a:ext uri="{0D108BD9-81ED-4DB2-BD59-A6C34878D82A}">
                    <a16:rowId xmlns:a16="http://schemas.microsoft.com/office/drawing/2014/main" val="2051850632"/>
                  </a:ext>
                </a:extLst>
              </a:tr>
              <a:tr h="415885">
                <a:tc>
                  <a:txBody>
                    <a:bodyPr/>
                    <a:lstStyle/>
                    <a:p>
                      <a:r>
                        <a:rPr lang="en-GB" sz="1100">
                          <a:effectLst/>
                        </a:rPr>
                        <a:t>Not Known (%)</a:t>
                      </a:r>
                      <a:endParaRPr lang="en-GB">
                        <a:effectLst/>
                      </a:endParaRPr>
                    </a:p>
                    <a:p>
                      <a:endParaRPr lang="en-GB">
                        <a:effectLst/>
                      </a:endParaRPr>
                    </a:p>
                  </a:txBody>
                  <a:tcPr marL="68580" marR="68580" marT="0" marB="0"/>
                </a:tc>
                <a:tc>
                  <a:txBody>
                    <a:bodyPr/>
                    <a:lstStyle/>
                    <a:p>
                      <a:pPr algn="ctr"/>
                      <a:r>
                        <a:rPr lang="en-GB" sz="1100">
                          <a:effectLst/>
                        </a:rPr>
                        <a:t>1.3</a:t>
                      </a:r>
                      <a:endParaRPr lang="en-GB">
                        <a:effectLst/>
                      </a:endParaRPr>
                    </a:p>
                  </a:txBody>
                  <a:tcPr marL="68580" marR="68580" marT="0" marB="0"/>
                </a:tc>
                <a:tc>
                  <a:txBody>
                    <a:bodyPr/>
                    <a:lstStyle/>
                    <a:p>
                      <a:pPr algn="ctr"/>
                      <a:r>
                        <a:rPr lang="en-GB" sz="1100">
                          <a:effectLst/>
                        </a:rPr>
                        <a:t>1.1</a:t>
                      </a:r>
                      <a:endParaRPr lang="en-GB">
                        <a:effectLst/>
                      </a:endParaRPr>
                    </a:p>
                  </a:txBody>
                  <a:tcPr marL="68580" marR="68580" marT="0" marB="0"/>
                </a:tc>
                <a:tc>
                  <a:txBody>
                    <a:bodyPr/>
                    <a:lstStyle/>
                    <a:p>
                      <a:pPr algn="ctr"/>
                      <a:r>
                        <a:rPr lang="en-GB" sz="1100">
                          <a:effectLst/>
                        </a:rPr>
                        <a:t>2.2</a:t>
                      </a:r>
                      <a:endParaRPr lang="en-GB">
                        <a:effectLst/>
                      </a:endParaRPr>
                    </a:p>
                  </a:txBody>
                  <a:tcPr marL="68580" marR="68580" marT="0" marB="0"/>
                </a:tc>
                <a:extLst>
                  <a:ext uri="{0D108BD9-81ED-4DB2-BD59-A6C34878D82A}">
                    <a16:rowId xmlns:a16="http://schemas.microsoft.com/office/drawing/2014/main" val="324849522"/>
                  </a:ext>
                </a:extLst>
              </a:tr>
            </a:tbl>
          </a:graphicData>
        </a:graphic>
      </p:graphicFrame>
      <p:sp>
        <p:nvSpPr>
          <p:cNvPr id="8" name="TextBox 7">
            <a:extLst>
              <a:ext uri="{FF2B5EF4-FFF2-40B4-BE49-F238E27FC236}">
                <a16:creationId xmlns:a16="http://schemas.microsoft.com/office/drawing/2014/main" id="{D1887698-6AE0-3DAC-A489-1B7E5724AED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658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92C2-9ECE-B743-AE29-224E204FE164}"/>
              </a:ext>
            </a:extLst>
          </p:cNvPr>
          <p:cNvSpPr>
            <a:spLocks noGrp="1"/>
          </p:cNvSpPr>
          <p:nvPr>
            <p:ph type="title"/>
          </p:nvPr>
        </p:nvSpPr>
        <p:spPr>
          <a:xfrm>
            <a:off x="1115616" y="241067"/>
            <a:ext cx="8229600" cy="1143000"/>
          </a:xfrm>
        </p:spPr>
        <p:txBody>
          <a:bodyPr/>
          <a:lstStyle/>
          <a:p>
            <a:r>
              <a:rPr lang="en-US" b="1">
                <a:solidFill>
                  <a:srgbClr val="7030A0"/>
                </a:solidFill>
              </a:rPr>
              <a:t>Our Children and Young People</a:t>
            </a:r>
            <a:endParaRPr lang="en-US"/>
          </a:p>
        </p:txBody>
      </p:sp>
      <p:sp>
        <p:nvSpPr>
          <p:cNvPr id="3" name="Content Placeholder 2">
            <a:extLst>
              <a:ext uri="{FF2B5EF4-FFF2-40B4-BE49-F238E27FC236}">
                <a16:creationId xmlns:a16="http://schemas.microsoft.com/office/drawing/2014/main" id="{50489E89-5034-2049-80A8-162F65E3C1CB}"/>
              </a:ext>
            </a:extLst>
          </p:cNvPr>
          <p:cNvSpPr>
            <a:spLocks noGrp="1"/>
          </p:cNvSpPr>
          <p:nvPr>
            <p:ph idx="1"/>
          </p:nvPr>
        </p:nvSpPr>
        <p:spPr/>
        <p:txBody>
          <a:bodyPr>
            <a:normAutofit/>
          </a:bodyPr>
          <a:lstStyle/>
          <a:p>
            <a:r>
              <a:rPr lang="en-US" sz="2400">
                <a:solidFill>
                  <a:srgbClr val="7030A0"/>
                </a:solidFill>
              </a:rPr>
              <a:t>Early Help and Child Protection Information:</a:t>
            </a:r>
          </a:p>
          <a:p>
            <a:endParaRPr lang="en-US" sz="2400">
              <a:solidFill>
                <a:srgbClr val="7030A0"/>
              </a:solidFill>
            </a:endParaRPr>
          </a:p>
          <a:p>
            <a:pPr marL="0" indent="0">
              <a:buNone/>
            </a:pPr>
            <a:r>
              <a:rPr lang="en-US" sz="2400">
                <a:solidFill>
                  <a:srgbClr val="7030A0"/>
                </a:solidFill>
              </a:rPr>
              <a:t> </a:t>
            </a:r>
          </a:p>
        </p:txBody>
      </p:sp>
      <p:pic>
        <p:nvPicPr>
          <p:cNvPr id="4" name="Picture 4">
            <a:extLst>
              <a:ext uri="{FF2B5EF4-FFF2-40B4-BE49-F238E27FC236}">
                <a16:creationId xmlns:a16="http://schemas.microsoft.com/office/drawing/2014/main" id="{A768169C-EFB7-6347-97DA-42686CED1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Table 4">
            <a:extLst>
              <a:ext uri="{FF2B5EF4-FFF2-40B4-BE49-F238E27FC236}">
                <a16:creationId xmlns:a16="http://schemas.microsoft.com/office/drawing/2014/main" id="{49C016DA-3FC6-074C-B90D-51EB7A0C6742}"/>
              </a:ext>
            </a:extLst>
          </p:cNvPr>
          <p:cNvGraphicFramePr>
            <a:graphicFrameLocks noGrp="1"/>
          </p:cNvGraphicFramePr>
          <p:nvPr>
            <p:extLst>
              <p:ext uri="{D42A27DB-BD31-4B8C-83A1-F6EECF244321}">
                <p14:modId xmlns:p14="http://schemas.microsoft.com/office/powerpoint/2010/main" val="3032305786"/>
              </p:ext>
            </p:extLst>
          </p:nvPr>
        </p:nvGraphicFramePr>
        <p:xfrm>
          <a:off x="1115616" y="2501900"/>
          <a:ext cx="6912768" cy="1854200"/>
        </p:xfrm>
        <a:graphic>
          <a:graphicData uri="http://schemas.openxmlformats.org/drawingml/2006/table">
            <a:tbl>
              <a:tblPr firstRow="1" bandRow="1">
                <a:tableStyleId>{5C22544A-7EE6-4342-B048-85BDC9FD1C3A}</a:tableStyleId>
              </a:tblPr>
              <a:tblGrid>
                <a:gridCol w="3456384">
                  <a:extLst>
                    <a:ext uri="{9D8B030D-6E8A-4147-A177-3AD203B41FA5}">
                      <a16:colId xmlns:a16="http://schemas.microsoft.com/office/drawing/2014/main" val="3664554216"/>
                    </a:ext>
                  </a:extLst>
                </a:gridCol>
                <a:gridCol w="3456384">
                  <a:extLst>
                    <a:ext uri="{9D8B030D-6E8A-4147-A177-3AD203B41FA5}">
                      <a16:colId xmlns:a16="http://schemas.microsoft.com/office/drawing/2014/main" val="1341622524"/>
                    </a:ext>
                  </a:extLst>
                </a:gridCol>
              </a:tblGrid>
              <a:tr h="370840">
                <a:tc>
                  <a:txBody>
                    <a:bodyPr/>
                    <a:lstStyle/>
                    <a:p>
                      <a:r>
                        <a:rPr lang="en-US"/>
                        <a:t>Description/Status</a:t>
                      </a:r>
                    </a:p>
                  </a:txBody>
                  <a:tcPr>
                    <a:solidFill>
                      <a:schemeClr val="accent1"/>
                    </a:solidFill>
                  </a:tcPr>
                </a:tc>
                <a:tc>
                  <a:txBody>
                    <a:bodyPr/>
                    <a:lstStyle/>
                    <a:p>
                      <a:r>
                        <a:rPr lang="en-US"/>
                        <a:t>Number of cases</a:t>
                      </a:r>
                    </a:p>
                  </a:txBody>
                  <a:tcPr>
                    <a:solidFill>
                      <a:schemeClr val="accent1"/>
                    </a:solidFill>
                  </a:tcPr>
                </a:tc>
                <a:extLst>
                  <a:ext uri="{0D108BD9-81ED-4DB2-BD59-A6C34878D82A}">
                    <a16:rowId xmlns:a16="http://schemas.microsoft.com/office/drawing/2014/main" val="738250947"/>
                  </a:ext>
                </a:extLst>
              </a:tr>
              <a:tr h="370840">
                <a:tc>
                  <a:txBody>
                    <a:bodyPr/>
                    <a:lstStyle/>
                    <a:p>
                      <a:r>
                        <a:rPr lang="en-US"/>
                        <a:t>Early Help Cases</a:t>
                      </a:r>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470417932"/>
                  </a:ext>
                </a:extLst>
              </a:tr>
              <a:tr h="370840">
                <a:tc>
                  <a:txBody>
                    <a:bodyPr/>
                    <a:lstStyle/>
                    <a:p>
                      <a:r>
                        <a:rPr lang="en-US"/>
                        <a:t>Children in Need Cases</a:t>
                      </a:r>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386175689"/>
                  </a:ext>
                </a:extLst>
              </a:tr>
              <a:tr h="370840">
                <a:tc>
                  <a:txBody>
                    <a:bodyPr/>
                    <a:lstStyle/>
                    <a:p>
                      <a:r>
                        <a:rPr lang="en-US"/>
                        <a:t>Children on a Child Protection Plan </a:t>
                      </a:r>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2454880186"/>
                  </a:ext>
                </a:extLst>
              </a:tr>
              <a:tr h="370840">
                <a:tc>
                  <a:txBody>
                    <a:bodyPr/>
                    <a:lstStyle/>
                    <a:p>
                      <a:r>
                        <a:rPr lang="en-US"/>
                        <a:t>Children Looked After </a:t>
                      </a:r>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3516594540"/>
                  </a:ext>
                </a:extLst>
              </a:tr>
            </a:tbl>
          </a:graphicData>
        </a:graphic>
      </p:graphicFrame>
      <p:sp>
        <p:nvSpPr>
          <p:cNvPr id="6" name="Rectangle 5">
            <a:extLst>
              <a:ext uri="{FF2B5EF4-FFF2-40B4-BE49-F238E27FC236}">
                <a16:creationId xmlns:a16="http://schemas.microsoft.com/office/drawing/2014/main" id="{B6079BE9-AD3A-7143-8078-41E2C8DB5ED8}"/>
              </a:ext>
            </a:extLst>
          </p:cNvPr>
          <p:cNvSpPr/>
          <p:nvPr/>
        </p:nvSpPr>
        <p:spPr>
          <a:xfrm>
            <a:off x="108738" y="6342296"/>
            <a:ext cx="8579296" cy="369332"/>
          </a:xfrm>
          <a:prstGeom prst="rect">
            <a:avLst/>
          </a:prstGeom>
        </p:spPr>
        <p:txBody>
          <a:bodyPr wrap="square" lIns="91440" tIns="45720" rIns="91440" bIns="45720" anchor="t">
            <a:spAutoFit/>
          </a:bodyPr>
          <a:lstStyle/>
          <a:p>
            <a:r>
              <a:rPr lang="en-US"/>
              <a:t>Source: Central Bedfordshire Council Children’s Services Data – March 2023</a:t>
            </a:r>
          </a:p>
        </p:txBody>
      </p:sp>
    </p:spTree>
    <p:extLst>
      <p:ext uri="{BB962C8B-B14F-4D97-AF65-F5344CB8AC3E}">
        <p14:creationId xmlns:p14="http://schemas.microsoft.com/office/powerpoint/2010/main" val="424039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457200" y="2086318"/>
            <a:ext cx="8229600" cy="3888432"/>
          </a:xfrm>
        </p:spPr>
        <p:txBody>
          <a:bodyPr vert="horz" lIns="91440" tIns="45720" rIns="91440" bIns="45720" rtlCol="0" anchor="t">
            <a:normAutofit fontScale="92500" lnSpcReduction="20000"/>
          </a:bodyPr>
          <a:lstStyle/>
          <a:p>
            <a:r>
              <a:rPr lang="en-GB" sz="2400" dirty="0">
                <a:solidFill>
                  <a:srgbClr val="7030A0"/>
                </a:solidFill>
              </a:rPr>
              <a:t>Removed requirement for Local Authorities to establish LSCBs</a:t>
            </a:r>
          </a:p>
          <a:p>
            <a:r>
              <a:rPr lang="en-GB" sz="2400" dirty="0">
                <a:solidFill>
                  <a:srgbClr val="7030A0"/>
                </a:solidFill>
              </a:rPr>
              <a:t>Instead, it places a duty upon 3 local partners - the Local Authority, the Police and the Integrated Care Board to: </a:t>
            </a:r>
            <a:r>
              <a:rPr lang="en-GB" sz="2400" i="1" dirty="0">
                <a:solidFill>
                  <a:srgbClr val="7030A0"/>
                </a:solidFill>
              </a:rPr>
              <a:t>Work together to safeguard and promote the welfare of children in their area’</a:t>
            </a:r>
            <a:endParaRPr lang="en-GB" sz="2400" i="1" dirty="0">
              <a:solidFill>
                <a:srgbClr val="7030A0"/>
              </a:solidFill>
              <a:cs typeface="Calibri"/>
            </a:endParaRPr>
          </a:p>
          <a:p>
            <a:r>
              <a:rPr lang="en-GB" sz="2400" dirty="0">
                <a:solidFill>
                  <a:srgbClr val="7030A0"/>
                </a:solidFill>
              </a:rPr>
              <a:t>A system is in place for local and national case reviews</a:t>
            </a:r>
            <a:endParaRPr lang="en-GB" sz="2400" dirty="0">
              <a:solidFill>
                <a:srgbClr val="7030A0"/>
              </a:solidFill>
              <a:cs typeface="Calibri"/>
            </a:endParaRPr>
          </a:p>
          <a:p>
            <a:r>
              <a:rPr lang="en-GB" sz="2400" dirty="0">
                <a:solidFill>
                  <a:srgbClr val="7030A0"/>
                </a:solidFill>
              </a:rPr>
              <a:t>There is a National Child Safeguarding Practice Review panel in place</a:t>
            </a:r>
            <a:endParaRPr lang="en-GB" sz="2400" dirty="0">
              <a:solidFill>
                <a:srgbClr val="7030A0"/>
              </a:solidFill>
              <a:cs typeface="Calibri"/>
            </a:endParaRPr>
          </a:p>
          <a:p>
            <a:r>
              <a:rPr lang="en-GB" sz="2400" dirty="0">
                <a:solidFill>
                  <a:srgbClr val="7030A0"/>
                </a:solidFill>
              </a:rPr>
              <a:t>The responsibility for the Child Death Overview Panel (CDOP) is the responsibility of Department of Health (taken forward locally by ICB) </a:t>
            </a:r>
            <a:endParaRPr lang="en-GB" sz="2400" dirty="0">
              <a:solidFill>
                <a:srgbClr val="7030A0"/>
              </a:solidFill>
              <a:cs typeface="Calibri"/>
            </a:endParaRPr>
          </a:p>
          <a:p>
            <a:r>
              <a:rPr lang="en-GB" sz="2400" dirty="0">
                <a:solidFill>
                  <a:srgbClr val="7030A0"/>
                </a:solidFill>
              </a:rPr>
              <a:t>There is a flexibility to work with other partners and across boundaries </a:t>
            </a:r>
            <a:endParaRPr lang="en-GB" sz="2400" dirty="0">
              <a:solidFill>
                <a:srgbClr val="7030A0"/>
              </a:solidFill>
              <a:cs typeface="Calibri"/>
            </a:endParaRPr>
          </a:p>
        </p:txBody>
      </p:sp>
      <p:pic>
        <p:nvPicPr>
          <p:cNvPr id="3075"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8801" y="15903"/>
            <a:ext cx="1627332" cy="13802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5"/>
          <p:cNvSpPr txBox="1">
            <a:spLocks noChangeArrowheads="1"/>
          </p:cNvSpPr>
          <p:nvPr/>
        </p:nvSpPr>
        <p:spPr bwMode="auto">
          <a:xfrm>
            <a:off x="1978544" y="525960"/>
            <a:ext cx="61928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GB" altLang="en-US" sz="3600" b="1">
                <a:solidFill>
                  <a:srgbClr val="7030A0"/>
                </a:solidFill>
              </a:rPr>
              <a:t>Children &amp; Social Work Act 2017</a:t>
            </a:r>
          </a:p>
        </p:txBody>
      </p:sp>
      <p:sp>
        <p:nvSpPr>
          <p:cNvPr id="5" name="Rectangle 2"/>
          <p:cNvSpPr>
            <a:spLocks noChangeArrowheads="1"/>
          </p:cNvSpPr>
          <p:nvPr/>
        </p:nvSpPr>
        <p:spPr bwMode="auto">
          <a:xfrm>
            <a:off x="5921694" y="6334780"/>
            <a:ext cx="349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altLang="en-US" sz="1400" b="1" dirty="0">
                <a:solidFill>
                  <a:srgbClr val="7030A0"/>
                </a:solidFill>
                <a:latin typeface="Arial Rounded MT Bold"/>
              </a:rPr>
              <a:t>Central Bedfordshire </a:t>
            </a:r>
            <a:endParaRPr lang="en-GB" altLang="en-US" sz="1400" b="1">
              <a:solidFill>
                <a:srgbClr val="7030A0"/>
              </a:solidFill>
              <a:latin typeface="Arial Rounded MT Bold" pitchFamily="34" charset="0"/>
            </a:endParaRPr>
          </a:p>
          <a:p>
            <a:pPr eaLnBrk="1" fontAlgn="base" hangingPunct="1">
              <a:spcBef>
                <a:spcPct val="0"/>
              </a:spcBef>
              <a:spcAft>
                <a:spcPct val="0"/>
              </a:spcAft>
            </a:pPr>
            <a:r>
              <a:rPr lang="en-GB" altLang="en-US" sz="1400" b="1" dirty="0">
                <a:solidFill>
                  <a:srgbClr val="7030A0"/>
                </a:solidFill>
                <a:latin typeface="Arial Rounded MT Bold"/>
              </a:rPr>
              <a:t>Safeguarding Children Partnership  </a:t>
            </a:r>
            <a:endParaRPr lang="en-GB" altLang="en-US" sz="1400" b="1" dirty="0">
              <a:solidFill>
                <a:srgbClr val="7030A0"/>
              </a:solidFill>
              <a:latin typeface="Arial Rounded MT Bold" pitchFamily="34" charset="0"/>
            </a:endParaRPr>
          </a:p>
        </p:txBody>
      </p:sp>
    </p:spTree>
    <p:extLst>
      <p:ext uri="{BB962C8B-B14F-4D97-AF65-F5344CB8AC3E}">
        <p14:creationId xmlns:p14="http://schemas.microsoft.com/office/powerpoint/2010/main" val="1192472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457200" y="1916832"/>
            <a:ext cx="8229600" cy="3816423"/>
          </a:xfrm>
        </p:spPr>
        <p:txBody>
          <a:bodyPr vert="horz" lIns="91440" tIns="45720" rIns="91440" bIns="45720" rtlCol="0" anchor="t">
            <a:normAutofit/>
          </a:bodyPr>
          <a:lstStyle/>
          <a:p>
            <a:r>
              <a:rPr lang="en-GB" sz="2800" dirty="0">
                <a:solidFill>
                  <a:srgbClr val="7030A0"/>
                </a:solidFill>
              </a:rPr>
              <a:t>Sets out expectations for Local safeguarding Children Partnerships </a:t>
            </a:r>
          </a:p>
          <a:p>
            <a:r>
              <a:rPr lang="en-GB" sz="2800" dirty="0">
                <a:solidFill>
                  <a:srgbClr val="7030A0"/>
                </a:solidFill>
              </a:rPr>
              <a:t>Roles and responsibilities</a:t>
            </a:r>
            <a:endParaRPr lang="en-GB" sz="2800" dirty="0">
              <a:solidFill>
                <a:srgbClr val="7030A0"/>
              </a:solidFill>
              <a:cs typeface="Calibri"/>
            </a:endParaRPr>
          </a:p>
          <a:p>
            <a:r>
              <a:rPr lang="en-GB" sz="2800" dirty="0">
                <a:solidFill>
                  <a:srgbClr val="7030A0"/>
                </a:solidFill>
              </a:rPr>
              <a:t>Arrangements for Child Safeguarding Practice Reviews </a:t>
            </a:r>
            <a:endParaRPr lang="en-GB" sz="2800">
              <a:solidFill>
                <a:srgbClr val="7030A0"/>
              </a:solidFill>
              <a:cs typeface="Calibri"/>
            </a:endParaRPr>
          </a:p>
          <a:p>
            <a:pPr eaLnBrk="1" hangingPunct="1"/>
            <a:endParaRPr lang="en-GB" altLang="en-US" sz="2800" b="1">
              <a:solidFill>
                <a:srgbClr val="7030A0"/>
              </a:solidFill>
            </a:endParaRPr>
          </a:p>
        </p:txBody>
      </p:sp>
      <p:pic>
        <p:nvPicPr>
          <p:cNvPr id="3075"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54249"/>
            <a:ext cx="1547664" cy="13126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5"/>
          <p:cNvSpPr txBox="1">
            <a:spLocks noChangeArrowheads="1"/>
          </p:cNvSpPr>
          <p:nvPr/>
        </p:nvSpPr>
        <p:spPr bwMode="auto">
          <a:xfrm>
            <a:off x="2493963" y="668092"/>
            <a:ext cx="61928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altLang="en-US" sz="3600" b="1" dirty="0">
                <a:solidFill>
                  <a:srgbClr val="7030A0"/>
                </a:solidFill>
              </a:rPr>
              <a:t>Working Together 2018</a:t>
            </a:r>
          </a:p>
        </p:txBody>
      </p:sp>
      <p:sp>
        <p:nvSpPr>
          <p:cNvPr id="5" name="Rectangle 2"/>
          <p:cNvSpPr>
            <a:spLocks noChangeArrowheads="1"/>
          </p:cNvSpPr>
          <p:nvPr/>
        </p:nvSpPr>
        <p:spPr bwMode="auto">
          <a:xfrm>
            <a:off x="5509402" y="6273225"/>
            <a:ext cx="3636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altLang="en-US" sz="1600" b="1" dirty="0">
                <a:solidFill>
                  <a:srgbClr val="7030A0"/>
                </a:solidFill>
                <a:latin typeface="Arial Rounded MT Bold" pitchFamily="34" charset="0"/>
              </a:rPr>
              <a:t>Central Bedfordshire </a:t>
            </a:r>
          </a:p>
          <a:p>
            <a:pPr eaLnBrk="1" fontAlgn="base" hangingPunct="1">
              <a:spcBef>
                <a:spcPct val="0"/>
              </a:spcBef>
              <a:spcAft>
                <a:spcPct val="0"/>
              </a:spcAft>
            </a:pPr>
            <a:r>
              <a:rPr lang="en-GB" altLang="en-US" sz="1600" b="1" dirty="0">
                <a:solidFill>
                  <a:srgbClr val="7030A0"/>
                </a:solidFill>
                <a:latin typeface="Arial Rounded MT Bold"/>
              </a:rPr>
              <a:t>Safeguarding Children Partnership</a:t>
            </a:r>
          </a:p>
        </p:txBody>
      </p:sp>
    </p:spTree>
    <p:extLst>
      <p:ext uri="{BB962C8B-B14F-4D97-AF65-F5344CB8AC3E}">
        <p14:creationId xmlns:p14="http://schemas.microsoft.com/office/powerpoint/2010/main" val="1346728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215d93e-cb3f-4a6e-b765-92d410ec0eae">7YC53JY23KUR-100617153-1075350</_dlc_DocId>
    <_dlc_DocIdUrl xmlns="d215d93e-cb3f-4a6e-b765-92d410ec0eae">
      <Url>https://centralbedfordshirecouncil.sharepoint.com/sites/SafeguardingandEarlyHelp/_layouts/15/DocIdRedir.aspx?ID=7YC53JY23KUR-100617153-1075350</Url>
      <Description>7YC53JY23KUR-100617153-1075350</Description>
    </_dlc_DocIdUrl>
    <BoxModifiedName xmlns="fef0dcf7-c58a-411d-b11e-e897dc708f21">phillipa.scott@centralbedfordshire.gov.uk|28-05-2019 08:33:27</BoxModifiedName>
    <BoxNo xmlns="fef0dcf7-c58a-411d-b11e-e897dc708f21">465156384422</BoxNo>
    <BoxVersionNo xmlns="fef0dcf7-c58a-411d-b11e-e897dc708f21">1</BoxVersionNo>
    <BoxTasks xmlns="fef0dcf7-c58a-411d-b11e-e897dc708f21" xsi:nil="true"/>
    <BoxCreatedName xmlns="fef0dcf7-c58a-411d-b11e-e897dc708f21">phillipa.scott@centralbedfordshire.gov.uk|28-05-2019 08:31:41</BoxCreatedName>
    <BoxComments xmlns="fef0dcf7-c58a-411d-b11e-e897dc708f21" xsi:nil="true"/>
    <BoxPath xmlns="fef0dcf7-c58a-411d-b11e-e897dc708f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1a34b6a5-0dea-4de5-b959-8704a0ef8b02" ContentTypeId="0x010100941DCE439507BF419A06F92B5822A328" PreviousValue="false"/>
</file>

<file path=customXml/item5.xml><?xml version="1.0" encoding="utf-8"?>
<ct:contentTypeSchema xmlns:ct="http://schemas.microsoft.com/office/2006/metadata/contentType" xmlns:ma="http://schemas.microsoft.com/office/2006/metadata/properties/metaAttributes" ct:_="" ma:_="" ma:contentTypeName="Box Migration" ma:contentTypeID="0x010100941DCE439507BF419A06F92B5822A3280067DFA00E906F064C85DCF0E8926C911A" ma:contentTypeVersion="13" ma:contentTypeDescription="CT for documents migrated from Box to SP" ma:contentTypeScope="" ma:versionID="9cab1b08beaf3110b1a3d6e4fc5c700e">
  <xsd:schema xmlns:xsd="http://www.w3.org/2001/XMLSchema" xmlns:xs="http://www.w3.org/2001/XMLSchema" xmlns:p="http://schemas.microsoft.com/office/2006/metadata/properties" xmlns:ns2="fef0dcf7-c58a-411d-b11e-e897dc708f21" xmlns:ns3="d215d93e-cb3f-4a6e-b765-92d410ec0eae" targetNamespace="http://schemas.microsoft.com/office/2006/metadata/properties" ma:root="true" ma:fieldsID="bf540ff5e68341e8aa9bf1461dd90f92" ns2:_="" ns3:_="">
    <xsd:import namespace="fef0dcf7-c58a-411d-b11e-e897dc708f21"/>
    <xsd:import namespace="d215d93e-cb3f-4a6e-b765-92d410ec0eae"/>
    <xsd:element name="properties">
      <xsd:complexType>
        <xsd:sequence>
          <xsd:element name="documentManagement">
            <xsd:complexType>
              <xsd:all>
                <xsd:element ref="ns2:BoxCreatedName" minOccurs="0"/>
                <xsd:element ref="ns2:BoxComments" minOccurs="0"/>
                <xsd:element ref="ns2:BoxModifiedName" minOccurs="0"/>
                <xsd:element ref="ns2:BoxNo" minOccurs="0"/>
                <xsd:element ref="ns2:BoxTasks" minOccurs="0"/>
                <xsd:element ref="ns2:BoxVersionNo" minOccurs="0"/>
                <xsd:element ref="ns2:BoxPath"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0dcf7-c58a-411d-b11e-e897dc708f21" elementFormDefault="qualified">
    <xsd:import namespace="http://schemas.microsoft.com/office/2006/documentManagement/types"/>
    <xsd:import namespace="http://schemas.microsoft.com/office/infopath/2007/PartnerControls"/>
    <xsd:element name="BoxCreatedName" ma:index="8" nillable="true" ma:displayName="Box Created Name" ma:internalName="BoxCreatedName">
      <xsd:simpleType>
        <xsd:restriction base="dms:Text">
          <xsd:maxLength value="255"/>
        </xsd:restriction>
      </xsd:simpleType>
    </xsd:element>
    <xsd:element name="BoxComments" ma:index="9" nillable="true" ma:displayName="Box Comments" ma:internalName="BoxComments">
      <xsd:simpleType>
        <xsd:restriction base="dms:Note">
          <xsd:maxLength value="255"/>
        </xsd:restriction>
      </xsd:simpleType>
    </xsd:element>
    <xsd:element name="BoxModifiedName" ma:index="10" nillable="true" ma:displayName="Box Modified Name" ma:internalName="BoxModifiedName">
      <xsd:simpleType>
        <xsd:restriction base="dms:Text">
          <xsd:maxLength value="255"/>
        </xsd:restriction>
      </xsd:simpleType>
    </xsd:element>
    <xsd:element name="BoxNo" ma:index="11" nillable="true" ma:displayName="Box No" ma:internalName="BoxNo">
      <xsd:simpleType>
        <xsd:restriction base="dms:Text">
          <xsd:maxLength value="255"/>
        </xsd:restriction>
      </xsd:simpleType>
    </xsd:element>
    <xsd:element name="BoxTasks" ma:index="12" nillable="true" ma:displayName="Box Tasks" ma:internalName="BoxTasks">
      <xsd:simpleType>
        <xsd:restriction base="dms:Note">
          <xsd:maxLength value="255"/>
        </xsd:restriction>
      </xsd:simpleType>
    </xsd:element>
    <xsd:element name="BoxVersionNo" ma:index="13" nillable="true" ma:displayName="Box Version No" ma:internalName="BoxVersionNo">
      <xsd:simpleType>
        <xsd:restriction base="dms:Text">
          <xsd:maxLength value="255"/>
        </xsd:restriction>
      </xsd:simpleType>
    </xsd:element>
    <xsd:element name="BoxPath" ma:index="14" nillable="true" ma:displayName="Box Path" ma:internalName="BoxPat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15d93e-cb3f-4a6e-b765-92d410ec0eae" elementFormDefault="qualified">
    <xsd:import namespace="http://schemas.microsoft.com/office/2006/documentManagement/types"/>
    <xsd:import namespace="http://schemas.microsoft.com/office/infopath/2007/PartnerControls"/>
    <xsd:element name="_dlc_DocId" ma:index="15" nillable="true" ma:displayName="Document ID Value" ma:description="The value of the document ID assigned to this item." ma:indexed="true"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557F07-8E0B-448B-853A-939CD20BD7F7}">
  <ds:schemaRefs>
    <ds:schemaRef ds:uri="d215d93e-cb3f-4a6e-b765-92d410ec0eae"/>
    <ds:schemaRef ds:uri="fef0dcf7-c58a-411d-b11e-e897dc708f2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BB3C118-E257-4AF0-9631-A88B2019DC25}">
  <ds:schemaRefs>
    <ds:schemaRef ds:uri="http://schemas.microsoft.com/sharepoint/v3/contenttype/forms"/>
  </ds:schemaRefs>
</ds:datastoreItem>
</file>

<file path=customXml/itemProps3.xml><?xml version="1.0" encoding="utf-8"?>
<ds:datastoreItem xmlns:ds="http://schemas.openxmlformats.org/officeDocument/2006/customXml" ds:itemID="{9F61A816-69C1-4045-B3BB-4931BCAB85B9}">
  <ds:schemaRefs>
    <ds:schemaRef ds:uri="http://schemas.microsoft.com/sharepoint/events"/>
  </ds:schemaRefs>
</ds:datastoreItem>
</file>

<file path=customXml/itemProps4.xml><?xml version="1.0" encoding="utf-8"?>
<ds:datastoreItem xmlns:ds="http://schemas.openxmlformats.org/officeDocument/2006/customXml" ds:itemID="{A009C483-914F-43DF-8EA3-629370586D63}">
  <ds:schemaRefs>
    <ds:schemaRef ds:uri="Microsoft.SharePoint.Taxonomy.ContentTypeSync"/>
  </ds:schemaRefs>
</ds:datastoreItem>
</file>

<file path=customXml/itemProps5.xml><?xml version="1.0" encoding="utf-8"?>
<ds:datastoreItem xmlns:ds="http://schemas.openxmlformats.org/officeDocument/2006/customXml" ds:itemID="{D90FFB05-FD84-4E04-B942-F3E849048135}">
  <ds:schemaRefs>
    <ds:schemaRef ds:uri="d215d93e-cb3f-4a6e-b765-92d410ec0eae"/>
    <ds:schemaRef ds:uri="fef0dcf7-c58a-411d-b11e-e897dc708f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20</Slides>
  <Notes>0</Notes>
  <HiddenSlides>0</HiddenSlide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1_Default Design</vt:lpstr>
      <vt:lpstr>PowerPoint Presentation</vt:lpstr>
      <vt:lpstr>Our Children and Young People</vt:lpstr>
      <vt:lpstr>Our Children and Young People</vt:lpstr>
      <vt:lpstr>Our Children and Young People</vt:lpstr>
      <vt:lpstr>Our Children and Young People</vt:lpstr>
      <vt:lpstr>Our Children and Young People</vt:lpstr>
      <vt:lpstr>Our Children and Young People</vt:lpstr>
      <vt:lpstr>PowerPoint Presentation</vt:lpstr>
      <vt:lpstr>PowerPoint Presentation</vt:lpstr>
      <vt:lpstr>Central Bedfordshire Multi-Agency Safeguarding Arrangements</vt:lpstr>
      <vt:lpstr> Key Principles </vt:lpstr>
      <vt:lpstr>Governance and Reporting</vt:lpstr>
      <vt:lpstr>Structure Chart</vt:lpstr>
      <vt:lpstr>Independent Scrutiny </vt:lpstr>
      <vt:lpstr>Multi-Agency Partners</vt:lpstr>
      <vt:lpstr>Links to Education Settings</vt:lpstr>
      <vt:lpstr>Links to Education Settings</vt:lpstr>
      <vt:lpstr>Learning and Improvement  Framework</vt:lpstr>
      <vt:lpstr>Funding</vt:lpstr>
      <vt:lpstr>Links to other Partnerships</vt:lpstr>
    </vt:vector>
  </TitlesOfParts>
  <Company>Central Bedfordshire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Oellermann</dc:creator>
  <cp:revision>205</cp:revision>
  <dcterms:created xsi:type="dcterms:W3CDTF">2014-01-21T13:54:25Z</dcterms:created>
  <dcterms:modified xsi:type="dcterms:W3CDTF">2023-05-22T16:42:18Z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0x010100941DCE439507BF419A06F92B5822A3280067DFA00E906F064C85DCF0E8926C911A</vt:lpwstr>
  </property>
  <property fmtid="{D5CDD505-2E9C-101B-9397-08002B2CF9AE}" pid="3" name="_dlc_DocIdItemGuid">
    <vt:lpwstr>d7e9998c-a104-44a0-a2fb-b7f3496f3b0f</vt:lpwstr>
  </property>
</Properties>
</file>